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1" r:id="rId2"/>
    <p:sldId id="260" r:id="rId3"/>
    <p:sldId id="259" r:id="rId4"/>
    <p:sldId id="261" r:id="rId5"/>
    <p:sldId id="279" r:id="rId6"/>
    <p:sldId id="262" r:id="rId7"/>
    <p:sldId id="280" r:id="rId8"/>
    <p:sldId id="278" r:id="rId9"/>
    <p:sldId id="257" r:id="rId10"/>
    <p:sldId id="258" r:id="rId11"/>
    <p:sldId id="264" r:id="rId12"/>
    <p:sldId id="265" r:id="rId13"/>
    <p:sldId id="266" r:id="rId14"/>
    <p:sldId id="270" r:id="rId15"/>
    <p:sldId id="269" r:id="rId16"/>
    <p:sldId id="267" r:id="rId17"/>
    <p:sldId id="272" r:id="rId18"/>
    <p:sldId id="27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06C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28" autoAdjust="0"/>
    <p:restoredTop sz="74865" autoAdjust="0"/>
  </p:normalViewPr>
  <p:slideViewPr>
    <p:cSldViewPr snapToGrid="0" snapToObjects="1">
      <p:cViewPr>
        <p:scale>
          <a:sx n="110" d="100"/>
          <a:sy n="110" d="100"/>
        </p:scale>
        <p:origin x="-104" y="9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3DD2D-8237-C64D-A27D-E9F4F9BD27F5}" type="datetimeFigureOut">
              <a:rPr lang="en-US" smtClean="0"/>
              <a:t>08/04/2014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BE7C2-D844-454A-9E24-89BC280B7EFC}" type="slidenum">
              <a:rPr lang="en-US" smtClean="0"/>
              <a:t>‹#›</a:t>
            </a:fld>
            <a:endParaRPr lang="en-US"/>
          </a:p>
        </p:txBody>
      </p:sp>
    </p:spTree>
    <p:extLst>
      <p:ext uri="{BB962C8B-B14F-4D97-AF65-F5344CB8AC3E}">
        <p14:creationId xmlns:p14="http://schemas.microsoft.com/office/powerpoint/2010/main" val="4577294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We of course bring a variety of different practices, tools and techniques depending upon where you are in the lifecycle of discovering or capitalising on your particular opportunity.</a:t>
            </a:r>
          </a:p>
          <a:p>
            <a:r>
              <a:rPr lang="en-US">
                <a:latin typeface="Calibri" charset="0"/>
              </a:rPr>
              <a:t> </a:t>
            </a:r>
          </a:p>
          <a:p>
            <a:r>
              <a:rPr lang="en-US">
                <a:latin typeface="Calibri" charset="0"/>
              </a:rPr>
              <a:t>Where the there is uncertainty about future or product direction, we do executive visioning workshops across business, technology and product leaders to help uncover and define opportunities more clearly. This often leads to further product visioning workshops, service design and organisation-wide programmes of innovation or transformation.</a:t>
            </a:r>
          </a:p>
          <a:p>
            <a:r>
              <a:rPr lang="en-US">
                <a:latin typeface="Calibri" charset="0"/>
              </a:rPr>
              <a:t> </a:t>
            </a:r>
          </a:p>
          <a:p>
            <a:r>
              <a:rPr lang="en-US">
                <a:latin typeface="Calibri" charset="0"/>
              </a:rPr>
              <a:t>Then, once opportunities are more defined, we bring user experience research and design, and a continuous delivery approach that facilitates short cycles of experimentation and delivery. New ideas are generated and quickly validated - often within hours or days - using automation, data analytics and visualisation, and highly disciplined engineering practices. Success here usually comes down to creativity, feedback and speed.</a:t>
            </a:r>
          </a:p>
          <a:p>
            <a:r>
              <a:rPr lang="en-US">
                <a:latin typeface="Calibri" charset="0"/>
              </a:rPr>
              <a:t> </a:t>
            </a:r>
          </a:p>
          <a:p>
            <a:r>
              <a:rPr lang="en-US">
                <a:latin typeface="Calibri" charset="0"/>
              </a:rPr>
              <a:t>DISCUSSION QUESTIONS:</a:t>
            </a:r>
          </a:p>
          <a:p>
            <a:r>
              <a:rPr lang="en-US">
                <a:latin typeface="Calibri" charset="0"/>
              </a:rPr>
              <a:t>- How do you uncover and evaluate new opportunities in your organisation? </a:t>
            </a:r>
          </a:p>
          <a:p>
            <a:r>
              <a:rPr lang="en-US">
                <a:latin typeface="Calibri" charset="0"/>
              </a:rPr>
              <a:t>- When you agreed to meet with us today, did you have a particular opportunity in mind? And if so, what kind of uncertainty are you dealing with around that opportunity?</a:t>
            </a:r>
          </a:p>
          <a:p>
            <a:r>
              <a:rPr lang="en-US">
                <a:latin typeface="Calibri" charset="0"/>
              </a:rPr>
              <a:t>- How does your company deal with these different kinds of uncertainty today? Do you have more or less trouble with certain kinds of uncertainty?, e.g. are you really good at generating ideas, but less good at trying them out and getting them delivered? Or the other way around? etc.</a:t>
            </a:r>
          </a:p>
          <a:p>
            <a:endParaRPr lang="en-US">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eaLnBrk="1" hangingPunct="1"/>
            <a:fld id="{91C0D3BF-6D33-4342-A008-DD95A75A17BD}"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no end point for this product – it is not a project, it is the ongoing enhancement of the online presence.</a:t>
            </a:r>
          </a:p>
          <a:p>
            <a:r>
              <a:rPr lang="en-US" baseline="0" dirty="0" smtClean="0"/>
              <a:t>There for, we wanted to enable the team to follow repeatable agile practices.</a:t>
            </a:r>
          </a:p>
          <a:p>
            <a:r>
              <a:rPr lang="en-US" baseline="0" dirty="0" smtClean="0"/>
              <a:t>Cone of uncertainty narrows – focusing from big problem space to a more focused problem space.</a:t>
            </a:r>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10</a:t>
            </a:fld>
            <a:endParaRPr lang="en-US"/>
          </a:p>
        </p:txBody>
      </p:sp>
    </p:spTree>
    <p:extLst>
      <p:ext uri="{BB962C8B-B14F-4D97-AF65-F5344CB8AC3E}">
        <p14:creationId xmlns:p14="http://schemas.microsoft.com/office/powerpoint/2010/main" val="668343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going to explore some of the techniques</a:t>
            </a:r>
            <a:r>
              <a:rPr lang="en-US" baseline="0" dirty="0" smtClean="0"/>
              <a:t> we’ve used in a bit more detail…</a:t>
            </a:r>
          </a:p>
          <a:p>
            <a:r>
              <a:rPr lang="en-US" baseline="0" dirty="0" smtClean="0"/>
              <a:t>Here are some that encouraged divergent thinking</a:t>
            </a:r>
          </a:p>
          <a:p>
            <a:pPr marL="171450" indent="-171450">
              <a:buFont typeface="Arial"/>
              <a:buChar char="•"/>
            </a:pPr>
            <a:r>
              <a:rPr lang="en-US" baseline="0" dirty="0" smtClean="0"/>
              <a:t>How might we statements</a:t>
            </a:r>
          </a:p>
          <a:p>
            <a:pPr marL="171450" indent="-171450">
              <a:buFont typeface="Arial"/>
              <a:buChar char="•"/>
            </a:pPr>
            <a:r>
              <a:rPr lang="en-US" baseline="0" dirty="0" smtClean="0"/>
              <a:t>Collaborative design &amp; sketching</a:t>
            </a:r>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11</a:t>
            </a:fld>
            <a:endParaRPr lang="en-US"/>
          </a:p>
        </p:txBody>
      </p:sp>
    </p:spTree>
    <p:extLst>
      <p:ext uri="{BB962C8B-B14F-4D97-AF65-F5344CB8AC3E}">
        <p14:creationId xmlns:p14="http://schemas.microsoft.com/office/powerpoint/2010/main" val="164727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some that encouraged convergent thinking.</a:t>
            </a:r>
          </a:p>
          <a:p>
            <a:pPr marL="171450" indent="-171450">
              <a:buFont typeface="Arial"/>
              <a:buChar char="•"/>
            </a:pPr>
            <a:r>
              <a:rPr lang="en-US" baseline="0" dirty="0" smtClean="0"/>
              <a:t>Guiding vision and principles create focus </a:t>
            </a:r>
          </a:p>
          <a:p>
            <a:pPr marL="171450" indent="-171450">
              <a:buFont typeface="Arial"/>
              <a:buChar char="•"/>
            </a:pPr>
            <a:r>
              <a:rPr lang="en-US" baseline="0" dirty="0" smtClean="0"/>
              <a:t>User journeys are a research technique that focuses the designs around the primary </a:t>
            </a:r>
            <a:r>
              <a:rPr lang="en-US" baseline="0" dirty="0" err="1" smtClean="0"/>
              <a:t>touchpoints</a:t>
            </a:r>
            <a:endParaRPr lang="en-US" baseline="0" dirty="0" smtClean="0"/>
          </a:p>
          <a:p>
            <a:pPr marL="171450" indent="-171450">
              <a:buFont typeface="Arial"/>
              <a:buChar char="•"/>
            </a:pPr>
            <a:r>
              <a:rPr lang="en-US" baseline="0" dirty="0" err="1" smtClean="0"/>
              <a:t>Prioritisation</a:t>
            </a:r>
            <a:r>
              <a:rPr lang="en-US" baseline="0" dirty="0" smtClean="0"/>
              <a:t> and release planning</a:t>
            </a:r>
          </a:p>
          <a:p>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12</a:t>
            </a:fld>
            <a:endParaRPr lang="en-US"/>
          </a:p>
        </p:txBody>
      </p:sp>
    </p:spTree>
    <p:extLst>
      <p:ext uri="{BB962C8B-B14F-4D97-AF65-F5344CB8AC3E}">
        <p14:creationId xmlns:p14="http://schemas.microsoft.com/office/powerpoint/2010/main" val="1647277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Taking people on an agile journey for the first time can be uncomfortable for some.</a:t>
            </a:r>
          </a:p>
          <a:p>
            <a:endParaRPr lang="en-US" baseline="0" dirty="0" smtClean="0"/>
          </a:p>
          <a:p>
            <a:r>
              <a:rPr lang="en-US" baseline="0" dirty="0" smtClean="0"/>
              <a:t>There is a tension between these styles of thinking, it is important to understand and appreciate both and use them appropriately.</a:t>
            </a:r>
          </a:p>
          <a:p>
            <a:endParaRPr lang="en-US" baseline="0" dirty="0" smtClean="0"/>
          </a:p>
          <a:p>
            <a:r>
              <a:rPr lang="en-US" b="1" baseline="0" dirty="0" smtClean="0"/>
              <a:t>Creative types </a:t>
            </a:r>
            <a:r>
              <a:rPr lang="en-US" baseline="0" dirty="0" smtClean="0"/>
              <a:t>want to adhere to their vision and can be very disappointed by the idea of an MVP:</a:t>
            </a:r>
          </a:p>
          <a:p>
            <a:pPr marL="171450" indent="-171450">
              <a:buFont typeface="Arial"/>
              <a:buChar char="•"/>
            </a:pPr>
            <a:r>
              <a:rPr lang="en-US" baseline="0" dirty="0" smtClean="0"/>
              <a:t>Important to </a:t>
            </a:r>
            <a:r>
              <a:rPr lang="en-US" baseline="0" dirty="0" err="1" smtClean="0"/>
              <a:t>realise</a:t>
            </a:r>
            <a:r>
              <a:rPr lang="en-US" baseline="0" dirty="0" smtClean="0"/>
              <a:t> that release 1 is much more than an MVP – we are trying to deliver real value that delights the customer, so there can be no shortcuts to quality</a:t>
            </a:r>
          </a:p>
          <a:p>
            <a:pPr marL="171450" indent="-171450">
              <a:buFont typeface="Arial"/>
              <a:buChar char="•"/>
            </a:pPr>
            <a:r>
              <a:rPr lang="en-US" baseline="0" dirty="0" smtClean="0"/>
              <a:t>Each slice should demonstrate the same level of baked in quality and deliver real measurable value</a:t>
            </a:r>
          </a:p>
          <a:p>
            <a:r>
              <a:rPr lang="en-US" b="1" baseline="0" dirty="0" smtClean="0"/>
              <a:t>Analytical thinkers</a:t>
            </a:r>
            <a:r>
              <a:rPr lang="en-US" baseline="0" dirty="0" smtClean="0"/>
              <a:t> want everything to be specified and captured in spreadsheets</a:t>
            </a:r>
          </a:p>
          <a:p>
            <a:pPr marL="171450" indent="-171450">
              <a:buFont typeface="Arial"/>
              <a:buChar char="•"/>
            </a:pPr>
            <a:r>
              <a:rPr lang="en-US" baseline="0" dirty="0" smtClean="0"/>
              <a:t>It takes a while to shift thinking towards focusing only on the things that deliver customer value</a:t>
            </a:r>
          </a:p>
          <a:p>
            <a:pPr marL="171450" indent="-171450">
              <a:buFont typeface="Arial"/>
              <a:buChar char="•"/>
            </a:pPr>
            <a:r>
              <a:rPr lang="en-US" baseline="0" dirty="0" smtClean="0"/>
              <a:t>Participation in the visioning and collaborative design can be scare for those more comfortable in a requirements spreadsheet</a:t>
            </a:r>
          </a:p>
          <a:p>
            <a:pPr marL="171450" indent="-171450">
              <a:buFont typeface="Arial"/>
              <a:buChar char="•"/>
            </a:pPr>
            <a:r>
              <a:rPr lang="en-US" baseline="0" dirty="0" smtClean="0"/>
              <a:t>It is however, important that the entire product team understand the vision, and how we will get there</a:t>
            </a:r>
            <a:endParaRPr lang="en-US" dirty="0" smtClean="0"/>
          </a:p>
          <a:p>
            <a:pPr marL="0" indent="0">
              <a:buFont typeface="Arial"/>
              <a:buNone/>
            </a:pPr>
            <a:endParaRPr lang="en-US" dirty="0" smtClean="0"/>
          </a:p>
          <a:p>
            <a:pPr marL="0" indent="0">
              <a:buFont typeface="Arial"/>
              <a:buNone/>
            </a:pPr>
            <a:r>
              <a:rPr lang="en-US" b="1" dirty="0" smtClean="0"/>
              <a:t>Purpose of slide:</a:t>
            </a:r>
          </a:p>
          <a:p>
            <a:pPr marL="0" indent="0">
              <a:buFont typeface="Arial"/>
              <a:buNone/>
            </a:pPr>
            <a:endParaRPr lang="en-US" b="1" dirty="0" smtClean="0"/>
          </a:p>
          <a:p>
            <a:pPr marL="0" indent="0">
              <a:buFont typeface="Arial"/>
              <a:buNone/>
            </a:pPr>
            <a:r>
              <a:rPr lang="en-US" b="0" dirty="0" smtClean="0"/>
              <a:t>How</a:t>
            </a:r>
            <a:r>
              <a:rPr lang="en-US" b="0" baseline="0" dirty="0" smtClean="0"/>
              <a:t> different people feel going through the divergent and convergent journey and how you can help as facilitators.</a:t>
            </a:r>
            <a:endParaRPr lang="en-US" b="0" dirty="0" smtClean="0"/>
          </a:p>
          <a:p>
            <a:pPr marL="0" indent="0">
              <a:buFont typeface="Arial"/>
              <a:buNone/>
            </a:pPr>
            <a:endParaRPr lang="en-US" b="1" dirty="0" smtClean="0"/>
          </a:p>
          <a:p>
            <a:pPr marL="0" indent="0">
              <a:buFont typeface="Arial"/>
              <a:buNone/>
            </a:pPr>
            <a:r>
              <a:rPr lang="en-US" b="1" dirty="0" smtClean="0"/>
              <a:t>To add to slide:</a:t>
            </a:r>
          </a:p>
          <a:p>
            <a:pPr marL="0" indent="0">
              <a:buFont typeface="Arial"/>
              <a:buNone/>
            </a:pPr>
            <a:endParaRPr lang="en-US" b="1" dirty="0" smtClean="0"/>
          </a:p>
          <a:p>
            <a:pPr marL="0" indent="0">
              <a:buFont typeface="Arial"/>
              <a:buNone/>
            </a:pPr>
            <a:r>
              <a:rPr lang="en-US" b="0" dirty="0" smtClean="0"/>
              <a:t>For</a:t>
            </a:r>
            <a:r>
              <a:rPr lang="en-US" b="0" baseline="0" dirty="0" smtClean="0"/>
              <a:t> convergent dominance doing a divergent activity: ‘I have to come up with good ideas and I need to draw?’ </a:t>
            </a:r>
            <a:endParaRPr lang="en-US" b="0" dirty="0" smtClean="0"/>
          </a:p>
          <a:p>
            <a:pPr marL="0" indent="0">
              <a:buFont typeface="Arial"/>
              <a:buNone/>
            </a:pPr>
            <a:r>
              <a:rPr lang="en-US" b="0" dirty="0" smtClean="0"/>
              <a:t>‘All this drawing is a waste of time where is my plan’, “I know what needs to be done,</a:t>
            </a:r>
            <a:r>
              <a:rPr lang="en-US" b="0" baseline="0" dirty="0" smtClean="0"/>
              <a:t> why are we brainstorming?’</a:t>
            </a:r>
            <a:endParaRPr lang="en-US" b="0" dirty="0" smtClean="0"/>
          </a:p>
          <a:p>
            <a:pPr marL="0" indent="0">
              <a:buFont typeface="Arial"/>
              <a:buNone/>
            </a:pPr>
            <a:r>
              <a:rPr lang="en-US" b="1" dirty="0" smtClean="0"/>
              <a:t>‘</a:t>
            </a:r>
            <a:r>
              <a:rPr lang="en-US" b="0" dirty="0" smtClean="0"/>
              <a:t>It</a:t>
            </a:r>
            <a:r>
              <a:rPr lang="en-US" b="0" baseline="0" dirty="0" smtClean="0"/>
              <a:t> is not in the budget’ ‘We’ve always done it this way’, ‘It won’t work’</a:t>
            </a:r>
            <a:endParaRPr lang="en-US" b="1" dirty="0" smtClean="0"/>
          </a:p>
          <a:p>
            <a:pPr marL="0" indent="0">
              <a:buFont typeface="Arial"/>
              <a:buNone/>
            </a:pPr>
            <a:endParaRPr lang="en-US" b="1" dirty="0" smtClean="0"/>
          </a:p>
          <a:p>
            <a:pPr marL="0" indent="0">
              <a:buFont typeface="Arial"/>
              <a:buNone/>
            </a:pPr>
            <a:r>
              <a:rPr lang="en-US" b="1" dirty="0" smtClean="0"/>
              <a:t>Convergent to divergent</a:t>
            </a:r>
          </a:p>
          <a:p>
            <a:pPr marL="0" indent="0">
              <a:buFont typeface="Arial"/>
              <a:buNone/>
            </a:pPr>
            <a:endParaRPr lang="en-US" b="1" dirty="0" smtClean="0"/>
          </a:p>
          <a:p>
            <a:pPr marL="0" indent="0">
              <a:buFont typeface="Arial"/>
              <a:buNone/>
            </a:pPr>
            <a:r>
              <a:rPr lang="en-US" b="0" dirty="0" smtClean="0"/>
              <a:t>People who lean more towards convergent,</a:t>
            </a:r>
            <a:r>
              <a:rPr lang="en-US" b="0" baseline="0" dirty="0" smtClean="0"/>
              <a:t> critical thinking at times when Ideas are being generated bring in too much negativity and can dampen good ideas.  Having the right time for both is key.  It is also important to understand why it is important to converge ‘Trying to manage the scope to ensure we get something useful delivered’</a:t>
            </a:r>
            <a:endParaRPr lang="en-US" b="0" dirty="0" smtClean="0"/>
          </a:p>
          <a:p>
            <a:pPr marL="0" indent="0">
              <a:buFont typeface="Arial"/>
              <a:buNone/>
            </a:pPr>
            <a:endParaRPr lang="en-US" b="1" dirty="0" smtClean="0"/>
          </a:p>
          <a:p>
            <a:pPr marL="0" indent="0">
              <a:buFont typeface="Arial"/>
              <a:buNone/>
            </a:pPr>
            <a:endParaRPr lang="en-US" b="1" dirty="0" smtClean="0"/>
          </a:p>
          <a:p>
            <a:pPr marL="0" indent="0">
              <a:buFont typeface="Arial"/>
              <a:buNone/>
            </a:pPr>
            <a:r>
              <a:rPr lang="en-US" b="1" dirty="0" smtClean="0"/>
              <a:t>Divergent</a:t>
            </a:r>
            <a:r>
              <a:rPr lang="en-US" b="1" baseline="0" dirty="0" smtClean="0"/>
              <a:t> to convergent thinking..</a:t>
            </a:r>
          </a:p>
          <a:p>
            <a:pPr marL="0" indent="0">
              <a:buFont typeface="Arial"/>
              <a:buNone/>
            </a:pPr>
            <a:endParaRPr lang="en-US" baseline="0" dirty="0" smtClean="0"/>
          </a:p>
          <a:p>
            <a:pPr marL="0" indent="0">
              <a:buFont typeface="Arial"/>
              <a:buNone/>
            </a:pPr>
            <a:r>
              <a:rPr lang="en-US" baseline="0" dirty="0" smtClean="0"/>
              <a:t>There is a real energy shift when you go from the free flow of ideas to deciding upon what are the right one’s to go forward on.  You are going from a perceiving mental state to a judging mental state.  This can be hard for some especially when it Is done on little information.  </a:t>
            </a:r>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13</a:t>
            </a:fld>
            <a:endParaRPr lang="en-US"/>
          </a:p>
        </p:txBody>
      </p:sp>
    </p:spTree>
    <p:extLst>
      <p:ext uri="{BB962C8B-B14F-4D97-AF65-F5344CB8AC3E}">
        <p14:creationId xmlns:p14="http://schemas.microsoft.com/office/powerpoint/2010/main" val="1647277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might we…” statements to get people thinking creatively</a:t>
            </a:r>
          </a:p>
          <a:p>
            <a:r>
              <a:rPr lang="en-US" baseline="0" dirty="0" smtClean="0"/>
              <a:t>Only the How might we statements with the most votes are </a:t>
            </a:r>
            <a:r>
              <a:rPr lang="en-US" baseline="0" dirty="0" err="1" smtClean="0"/>
              <a:t>prioritised</a:t>
            </a:r>
            <a:r>
              <a:rPr lang="en-US" baseline="0" dirty="0" smtClean="0"/>
              <a:t> for design.</a:t>
            </a:r>
          </a:p>
          <a:p>
            <a:r>
              <a:rPr lang="en-US" baseline="0" dirty="0" smtClean="0"/>
              <a:t>Yellow highlights the key calls to action.</a:t>
            </a:r>
            <a:endParaRPr lang="en-US" dirty="0"/>
          </a:p>
        </p:txBody>
      </p:sp>
      <p:sp>
        <p:nvSpPr>
          <p:cNvPr id="4" name="Slide Number Placeholder 3"/>
          <p:cNvSpPr>
            <a:spLocks noGrp="1"/>
          </p:cNvSpPr>
          <p:nvPr>
            <p:ph type="sldNum" sz="quarter" idx="10"/>
          </p:nvPr>
        </p:nvSpPr>
        <p:spPr/>
        <p:txBody>
          <a:bodyPr/>
          <a:lstStyle/>
          <a:p>
            <a:fld id="{DAB2E1B5-AAC6-7E4C-B7E3-5DEB5C3C8B26}" type="slidenum">
              <a:rPr lang="en-US" smtClean="0"/>
              <a:t>14</a:t>
            </a:fld>
            <a:endParaRPr lang="en-US"/>
          </a:p>
        </p:txBody>
      </p:sp>
    </p:spTree>
    <p:extLst>
      <p:ext uri="{BB962C8B-B14F-4D97-AF65-F5344CB8AC3E}">
        <p14:creationId xmlns:p14="http://schemas.microsoft.com/office/powerpoint/2010/main" val="236472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Each ‘how might we’ statement is accompanied by an hypothesis and a test to prove that hypothesis</a:t>
            </a:r>
          </a:p>
          <a:p>
            <a:pPr marL="171450" indent="-171450">
              <a:buFont typeface="Arial"/>
              <a:buChar char="•"/>
            </a:pPr>
            <a:r>
              <a:rPr lang="en-US" baseline="0" dirty="0" smtClean="0"/>
              <a:t>This introduces </a:t>
            </a:r>
            <a:r>
              <a:rPr lang="en-US" baseline="0" dirty="0" err="1" smtClean="0"/>
              <a:t>vigour</a:t>
            </a:r>
            <a:r>
              <a:rPr lang="en-US" baseline="0" dirty="0" smtClean="0"/>
              <a:t> around the ‘build measure learn’ iterations – everything is an hypothesis that should be tested</a:t>
            </a:r>
            <a:endParaRPr lang="en-US" dirty="0"/>
          </a:p>
        </p:txBody>
      </p:sp>
      <p:sp>
        <p:nvSpPr>
          <p:cNvPr id="4" name="Slide Number Placeholder 3"/>
          <p:cNvSpPr>
            <a:spLocks noGrp="1"/>
          </p:cNvSpPr>
          <p:nvPr>
            <p:ph type="sldNum" sz="quarter" idx="10"/>
          </p:nvPr>
        </p:nvSpPr>
        <p:spPr/>
        <p:txBody>
          <a:bodyPr/>
          <a:lstStyle/>
          <a:p>
            <a:fld id="{DAB2E1B5-AAC6-7E4C-B7E3-5DEB5C3C8B26}" type="slidenum">
              <a:rPr lang="en-US" smtClean="0"/>
              <a:t>15</a:t>
            </a:fld>
            <a:endParaRPr lang="en-US"/>
          </a:p>
        </p:txBody>
      </p:sp>
    </p:spTree>
    <p:extLst>
      <p:ext uri="{BB962C8B-B14F-4D97-AF65-F5344CB8AC3E}">
        <p14:creationId xmlns:p14="http://schemas.microsoft.com/office/powerpoint/2010/main" val="91106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17</a:t>
            </a:fld>
            <a:endParaRPr lang="en-US"/>
          </a:p>
        </p:txBody>
      </p:sp>
    </p:spTree>
    <p:extLst>
      <p:ext uri="{BB962C8B-B14F-4D97-AF65-F5344CB8AC3E}">
        <p14:creationId xmlns:p14="http://schemas.microsoft.com/office/powerpoint/2010/main" val="164727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We determined the slice</a:t>
            </a:r>
            <a:r>
              <a:rPr lang="en-US" baseline="0" dirty="0" smtClean="0"/>
              <a:t> on a number of factors:</a:t>
            </a:r>
          </a:p>
          <a:p>
            <a:pPr marL="0" indent="0">
              <a:buFont typeface="Arial"/>
              <a:buNone/>
            </a:pPr>
            <a:endParaRPr lang="en-US" baseline="0" dirty="0" smtClean="0"/>
          </a:p>
          <a:p>
            <a:pPr marL="171450" indent="-171450">
              <a:buFontTx/>
              <a:buChar char="-"/>
            </a:pPr>
            <a:r>
              <a:rPr lang="en-US" baseline="0" dirty="0" smtClean="0"/>
              <a:t>Team objectives – Lets show we can deliver early, this lead to putting out simple login</a:t>
            </a:r>
          </a:p>
          <a:p>
            <a:pPr marL="171450" indent="-171450">
              <a:buFontTx/>
              <a:buChar char="-"/>
            </a:pPr>
            <a:r>
              <a:rPr lang="en-US" baseline="0" dirty="0" smtClean="0"/>
              <a:t>Business objectives – Sell new products online by march, then reducing disappointment of customers at claim time</a:t>
            </a:r>
          </a:p>
          <a:p>
            <a:pPr marL="171450" indent="-171450">
              <a:buFontTx/>
              <a:buChar char="-"/>
            </a:pPr>
            <a:r>
              <a:rPr lang="en-US" baseline="0" dirty="0" smtClean="0"/>
              <a:t>Technical concerns – building out the new architecture, complexity of various parts of the architecture</a:t>
            </a:r>
          </a:p>
          <a:p>
            <a:pPr marL="171450" indent="-171450">
              <a:buFontTx/>
              <a:buChar char="-"/>
            </a:pPr>
            <a:r>
              <a:rPr lang="en-US" baseline="0" dirty="0" smtClean="0"/>
              <a:t>Scheduling dependencies</a:t>
            </a:r>
          </a:p>
          <a:p>
            <a:pPr marL="171450" indent="-171450">
              <a:buFontTx/>
              <a:buChar char="-"/>
            </a:pPr>
            <a:r>
              <a:rPr lang="en-US" dirty="0" smtClean="0"/>
              <a:t>Impact</a:t>
            </a:r>
            <a:r>
              <a:rPr lang="en-US" baseline="0" dirty="0" smtClean="0"/>
              <a:t> of particular problems</a:t>
            </a:r>
          </a:p>
          <a:p>
            <a:pPr marL="171450" indent="-171450">
              <a:buFontTx/>
              <a:buChar char="-"/>
            </a:pPr>
            <a:r>
              <a:rPr lang="en-US" baseline="0" dirty="0" smtClean="0"/>
              <a:t>Team capacity – ability to scale at later stages means some streams could be delivered in parallel</a:t>
            </a:r>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18</a:t>
            </a:fld>
            <a:endParaRPr lang="en-US"/>
          </a:p>
        </p:txBody>
      </p:sp>
    </p:spTree>
    <p:extLst>
      <p:ext uri="{BB962C8B-B14F-4D97-AF65-F5344CB8AC3E}">
        <p14:creationId xmlns:p14="http://schemas.microsoft.com/office/powerpoint/2010/main" val="1647277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good to have both types of thinkers</a:t>
            </a:r>
            <a:r>
              <a:rPr lang="en-US" baseline="0" dirty="0" smtClean="0"/>
              <a:t> on your team because to develop a new product or services, you need all of these brain-abilities.</a:t>
            </a:r>
          </a:p>
          <a:p>
            <a:r>
              <a:rPr lang="en-US" baseline="0" dirty="0" smtClean="0"/>
              <a:t>At different points on the project, you’ll need your team to think divergently and explore the art of the possible and at other times, you’ll need them to converge on the most valuable and viable solution.</a:t>
            </a:r>
          </a:p>
          <a:p>
            <a:endParaRPr lang="en-US" baseline="0" dirty="0" smtClean="0"/>
          </a:p>
          <a:p>
            <a:r>
              <a:rPr lang="en-US" baseline="0" dirty="0" smtClean="0"/>
              <a:t>Charles Prather likes to think of problem solving as a continuum.  At the </a:t>
            </a:r>
            <a:r>
              <a:rPr lang="en-US" baseline="0" dirty="0" err="1" smtClean="0"/>
              <a:t>centre</a:t>
            </a:r>
            <a:r>
              <a:rPr lang="en-US" baseline="0" dirty="0" smtClean="0"/>
              <a:t> of the continuum your system is meeting expectations.  Moving to the left side is good for when you looking at trying to fix what’s broken.  Moving to the right side requires innovative thinking, the ability to create what you don’t have.  There are different techniques that you apply for these different types of problems.  </a:t>
            </a:r>
          </a:p>
          <a:p>
            <a:endParaRPr lang="en-US" baseline="0" dirty="0" smtClean="0"/>
          </a:p>
          <a:p>
            <a:r>
              <a:rPr lang="en-US" baseline="0" dirty="0" smtClean="0"/>
              <a:t>Having the right tools and techniques to encourage people to think in different ways, will help to ensure that we explore new and innovative ideas, and then evaluate the best idea and bring it home.</a:t>
            </a:r>
          </a:p>
          <a:p>
            <a:endParaRPr lang="en-US" baseline="0" dirty="0" smtClean="0"/>
          </a:p>
          <a:p>
            <a:r>
              <a:rPr lang="en-US" dirty="0" smtClean="0"/>
              <a:t>It would be very easy to simplify this by saying that Shelley was the left brain business analyst on the project and that Kate was the right brain creative.</a:t>
            </a:r>
          </a:p>
          <a:p>
            <a:r>
              <a:rPr lang="en-US" dirty="0" smtClean="0"/>
              <a:t>But that’s the wrong way to evaluate the people on your team, </a:t>
            </a:r>
          </a:p>
          <a:p>
            <a:r>
              <a:rPr lang="en-US" dirty="0" smtClean="0"/>
              <a:t>because when we define </a:t>
            </a:r>
            <a:r>
              <a:rPr lang="en-US" baseline="0" dirty="0" smtClean="0"/>
              <a:t>people by their roles, we discourage them from employing different thinking techniques and stepping outside their comfort-zones.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2</a:t>
            </a:fld>
            <a:endParaRPr lang="en-US"/>
          </a:p>
        </p:txBody>
      </p:sp>
    </p:spTree>
    <p:extLst>
      <p:ext uri="{BB962C8B-B14F-4D97-AF65-F5344CB8AC3E}">
        <p14:creationId xmlns:p14="http://schemas.microsoft.com/office/powerpoint/2010/main" val="212395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started with a team of people who had very different thinking styles.</a:t>
            </a:r>
          </a:p>
          <a:p>
            <a:r>
              <a:rPr lang="en-US" baseline="0" dirty="0" smtClean="0"/>
              <a:t>Here are the right brains, and here are the left brains.</a:t>
            </a:r>
          </a:p>
          <a:p>
            <a:r>
              <a:rPr lang="en-US" baseline="0" dirty="0" smtClean="0"/>
              <a:t>Most people prefer to tackle problems by using familiar approaches –</a:t>
            </a:r>
          </a:p>
          <a:p>
            <a:pPr marL="171450" indent="-171450">
              <a:buFont typeface="Arial"/>
              <a:buChar char="•"/>
            </a:pPr>
            <a:r>
              <a:rPr lang="en-US" baseline="0" dirty="0" smtClean="0"/>
              <a:t> the analytical left brainers will do lots of research and come to a solution based on known facts.</a:t>
            </a:r>
          </a:p>
          <a:p>
            <a:pPr marL="171450" indent="-171450">
              <a:buFont typeface="Arial"/>
              <a:buChar char="•"/>
            </a:pPr>
            <a:r>
              <a:rPr lang="en-US" baseline="0" dirty="0" smtClean="0"/>
              <a:t>The right-brainers are more likely to skip the research and just start doodling their ideas, or listen to some music to get inspiration.</a:t>
            </a:r>
          </a:p>
          <a:p>
            <a:r>
              <a:rPr lang="en-US" baseline="0" dirty="0" smtClean="0"/>
              <a:t>These approaches in isolation will deliver a few ideas, but if you combine both thinking approaches to problem solving then you’re more likely to get a lot of good ideas, possibly some true innovative thinking.</a:t>
            </a:r>
            <a:endParaRPr lang="en-US" dirty="0" smtClean="0"/>
          </a:p>
          <a:p>
            <a:r>
              <a:rPr lang="en-US" dirty="0" smtClean="0"/>
              <a:t>And what we’d like to talk to you about today is how you can</a:t>
            </a:r>
            <a:r>
              <a:rPr lang="en-US" baseline="0" dirty="0" smtClean="0"/>
              <a:t> use some different techniques to encourage people to use both sides of their brains, or to use different sides of their brains to solve different types of problems. </a:t>
            </a:r>
          </a:p>
          <a:p>
            <a:r>
              <a:rPr lang="en-US" baseline="0" dirty="0" smtClean="0"/>
              <a:t>More importantly, we’d like to share some techniques for harnessing the ideas within a team and creating both inspiring and safe environments for sharing and growing ideas into valuable products.</a:t>
            </a:r>
          </a:p>
          <a:p>
            <a:endParaRPr lang="en-US" baseline="0" dirty="0" smtClean="0"/>
          </a:p>
          <a:p>
            <a:pPr marL="171450" indent="-171450">
              <a:buFont typeface="Arial"/>
              <a:buChar char="•"/>
            </a:pPr>
            <a:endParaRPr lang="en-US" baseline="0" dirty="0" smtClean="0"/>
          </a:p>
          <a:p>
            <a:pPr marL="171450" indent="-171450">
              <a:buFont typeface="Arial"/>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3</a:t>
            </a:fld>
            <a:endParaRPr lang="en-US"/>
          </a:p>
        </p:txBody>
      </p:sp>
    </p:spTree>
    <p:extLst>
      <p:ext uri="{BB962C8B-B14F-4D97-AF65-F5344CB8AC3E}">
        <p14:creationId xmlns:p14="http://schemas.microsoft.com/office/powerpoint/2010/main" val="2861644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Another way to look</a:t>
            </a:r>
            <a:r>
              <a:rPr lang="en-US" b="0" baseline="0" dirty="0" smtClean="0"/>
              <a:t> at  the different thinking styles to solving problems is through the divergent and convergent thinking </a:t>
            </a:r>
            <a:r>
              <a:rPr lang="en-US" b="0" baseline="0" dirty="0" err="1" smtClean="0"/>
              <a:t>lense</a:t>
            </a:r>
            <a:r>
              <a:rPr lang="en-US" b="0" baseline="0" dirty="0" smtClean="0"/>
              <a:t>.</a:t>
            </a:r>
          </a:p>
          <a:p>
            <a:endParaRPr lang="en-US" baseline="0" dirty="0" smtClean="0"/>
          </a:p>
          <a:p>
            <a:pPr marL="171450" indent="-171450">
              <a:buFont typeface="Arial"/>
              <a:buChar char="•"/>
            </a:pPr>
            <a:r>
              <a:rPr lang="en-US" dirty="0" smtClean="0"/>
              <a:t>Divergent and Convergent are two ways of thinking and solving problems that people use every single day. </a:t>
            </a:r>
          </a:p>
          <a:p>
            <a:pPr marL="171450" indent="-171450">
              <a:buFont typeface="Arial"/>
              <a:buChar char="•"/>
            </a:pPr>
            <a:r>
              <a:rPr lang="en-US" dirty="0" smtClean="0"/>
              <a:t>Most people lean more towards one thinking style,</a:t>
            </a:r>
            <a:r>
              <a:rPr lang="en-US" baseline="0" dirty="0" smtClean="0"/>
              <a:t> knowing how and when to use both is important for different types of problems</a:t>
            </a:r>
            <a:endParaRPr lang="en-US" b="0" dirty="0" smtClean="0"/>
          </a:p>
          <a:p>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a:t>
            </a:r>
            <a:r>
              <a:rPr lang="en-US" b="0" baseline="0" dirty="0" smtClean="0"/>
              <a:t> divergent thinking style </a:t>
            </a:r>
            <a:r>
              <a:rPr lang="en-US" b="0" dirty="0" smtClean="0"/>
              <a:t>is a thought process or method used to generate creative ideas by exploring many possible solutions.  This thinking style is</a:t>
            </a:r>
            <a:r>
              <a:rPr lang="en-US" b="0" baseline="0" dirty="0" smtClean="0"/>
              <a:t> useful when you want to create something new.</a:t>
            </a:r>
            <a:endParaRPr lang="en-US" b="0" dirty="0" smtClean="0"/>
          </a:p>
          <a:p>
            <a:pPr marL="0" indent="0">
              <a:spcBef>
                <a:spcPts val="0"/>
              </a:spcBef>
              <a:buNone/>
              <a:defRPr/>
            </a:pPr>
            <a:endParaRPr lang="en-US" dirty="0" smtClean="0"/>
          </a:p>
          <a:p>
            <a:pPr marL="0" indent="0">
              <a:spcBef>
                <a:spcPts val="0"/>
              </a:spcBef>
              <a:buNone/>
              <a:defRPr/>
            </a:pPr>
            <a:r>
              <a:rPr lang="en-US" i="1" dirty="0" smtClean="0"/>
              <a:t>When you are using divergent thinking, your foot is on the gas pedal all the way to the floor.  There are no obstacles, and the roads are in perfect condition.  The ideas flow’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b="0" dirty="0" smtClean="0"/>
              <a:t>The</a:t>
            </a:r>
            <a:r>
              <a:rPr lang="en-US" b="0" baseline="0" dirty="0" smtClean="0"/>
              <a:t> characteristics of this type of thinking/technique is:</a:t>
            </a:r>
          </a:p>
          <a:p>
            <a:endParaRPr lang="en-US" b="0" baseline="0" dirty="0" smtClean="0"/>
          </a:p>
          <a:p>
            <a:r>
              <a:rPr lang="en-US" b="0" baseline="0" dirty="0" smtClean="0"/>
              <a:t>Free flow – Ideas just flow, there are no constraints, no judgment of ideas</a:t>
            </a:r>
          </a:p>
          <a:p>
            <a:r>
              <a:rPr lang="en-US" b="0" baseline="0" dirty="0" smtClean="0"/>
              <a:t>Spontaneous – There is no set time for when new ideas come, </a:t>
            </a:r>
          </a:p>
          <a:p>
            <a:r>
              <a:rPr lang="en-US" b="0" baseline="0" dirty="0" smtClean="0"/>
              <a:t>Seeks to build – Making something more or different, to amplify, decorate</a:t>
            </a:r>
          </a:p>
          <a:p>
            <a:r>
              <a:rPr lang="en-US" b="0" baseline="0" dirty="0" smtClean="0"/>
              <a:t>Risk taking – To think big means that we have to take risks, it my not have been done before, the best ideas are usually around taking risks</a:t>
            </a:r>
          </a:p>
          <a:p>
            <a:r>
              <a:rPr lang="en-US" b="0" baseline="0" dirty="0" smtClean="0"/>
              <a:t>Expansive – Thinking out of the box, breaking through common patterns of thought, eliminate the past and what is to what could be</a:t>
            </a:r>
          </a:p>
          <a:p>
            <a:r>
              <a:rPr lang="en-US" b="0" baseline="0" dirty="0" smtClean="0"/>
              <a:t>Curiosity – To have a thirst for something new, for gaining new knowledge,</a:t>
            </a:r>
          </a:p>
          <a:p>
            <a:r>
              <a:rPr lang="en-US" b="0" baseline="0" dirty="0" smtClean="0"/>
              <a:t>Non-conforming – Moving away from what is generally accepted patterns of thought, are able to see what’s new</a:t>
            </a:r>
          </a:p>
          <a:p>
            <a:endParaRPr lang="en-US" b="0" baseline="0" dirty="0" smtClean="0"/>
          </a:p>
          <a:p>
            <a:r>
              <a:rPr lang="en-US" b="0" baseline="0" dirty="0" smtClean="0"/>
              <a:t>Questions that may be asked here:</a:t>
            </a:r>
          </a:p>
          <a:p>
            <a:endParaRPr lang="en-US" b="0" baseline="0" dirty="0" smtClean="0"/>
          </a:p>
          <a:p>
            <a:r>
              <a:rPr lang="en-US" b="0" baseline="0" dirty="0" smtClean="0"/>
              <a:t>What do we want to explore</a:t>
            </a:r>
          </a:p>
          <a:p>
            <a:r>
              <a:rPr lang="en-US" b="0" baseline="0" dirty="0" smtClean="0"/>
              <a:t>What are the biggest problem areas</a:t>
            </a:r>
          </a:p>
          <a:p>
            <a:r>
              <a:rPr lang="en-US" b="0" baseline="0" dirty="0" smtClean="0"/>
              <a:t>What else can we do</a:t>
            </a:r>
          </a:p>
          <a:p>
            <a:r>
              <a:rPr lang="en-US" b="0" baseline="0" dirty="0" smtClean="0"/>
              <a:t>What if there were no barriers</a:t>
            </a:r>
          </a:p>
          <a:p>
            <a:endParaRPr lang="en-US" b="0" dirty="0" smtClean="0"/>
          </a:p>
          <a:p>
            <a:pPr marL="0" indent="0">
              <a:buFont typeface="Arial"/>
              <a:buNone/>
            </a:pPr>
            <a:endParaRPr lang="en-US" baseline="0" dirty="0" smtClean="0"/>
          </a:p>
          <a:p>
            <a:pPr marL="171450" indent="-171450">
              <a:buFont typeface="Arial"/>
              <a:buChar char="•"/>
            </a:pPr>
            <a:endParaRPr lang="en-US" baseline="0" dirty="0" smtClean="0"/>
          </a:p>
          <a:p>
            <a:endParaRPr lang="en-US" baseline="0" dirty="0" smtClean="0"/>
          </a:p>
          <a:p>
            <a:endParaRPr lang="en-US" dirty="0" smtClean="0"/>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8BDBE7C2-D844-454A-9E24-89BC280B7EFC}" type="slidenum">
              <a:rPr lang="en-US" smtClean="0"/>
              <a:t>4</a:t>
            </a:fld>
            <a:endParaRPr lang="en-US"/>
          </a:p>
        </p:txBody>
      </p:sp>
    </p:spTree>
    <p:extLst>
      <p:ext uri="{BB962C8B-B14F-4D97-AF65-F5344CB8AC3E}">
        <p14:creationId xmlns:p14="http://schemas.microsoft.com/office/powerpoint/2010/main" val="277713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Successfully divergent/open (High energy)</a:t>
            </a:r>
          </a:p>
          <a:p>
            <a:endParaRPr lang="en-US" b="1" dirty="0" smtClean="0"/>
          </a:p>
          <a:p>
            <a:r>
              <a:rPr lang="en-US" b="0" dirty="0" smtClean="0"/>
              <a:t>The</a:t>
            </a:r>
            <a:r>
              <a:rPr lang="en-US" b="0" baseline="0" dirty="0" smtClean="0"/>
              <a:t> key to successful idea sessions is to not contaminate idea generating sessions with convergent thinking.  It is not time for critical thinking or skepticism.  You want the widest possible spread of perspectives.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Create the right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171450" indent="-171450">
              <a:buFontTx/>
              <a:buChar char="-"/>
            </a:pPr>
            <a:r>
              <a:rPr lang="en-US" b="0" baseline="0" dirty="0" smtClean="0"/>
              <a:t>Time for reflection</a:t>
            </a:r>
          </a:p>
          <a:p>
            <a:pPr marL="171450" indent="-171450">
              <a:buFontTx/>
              <a:buChar char="-"/>
            </a:pPr>
            <a:r>
              <a:rPr lang="en-US" b="0" baseline="0" dirty="0" smtClean="0"/>
              <a:t>Confortable environment</a:t>
            </a:r>
          </a:p>
          <a:p>
            <a:pPr marL="171450" indent="-171450">
              <a:buFontTx/>
              <a:buChar char="-"/>
            </a:pPr>
            <a:r>
              <a:rPr lang="en-US" b="0" baseline="0" dirty="0" smtClean="0"/>
              <a:t>Idea support</a:t>
            </a:r>
          </a:p>
          <a:p>
            <a:pPr marL="171450" indent="-171450">
              <a:buFontTx/>
              <a:buChar char="-"/>
            </a:pPr>
            <a:r>
              <a:rPr lang="en-US" b="0" baseline="0" dirty="0" smtClean="0"/>
              <a:t>Trust and openness</a:t>
            </a:r>
          </a:p>
          <a:p>
            <a:pPr marL="171450" indent="-171450">
              <a:buFontTx/>
              <a:buChar char="-"/>
            </a:pPr>
            <a:r>
              <a:rPr lang="en-US" b="0" baseline="0" dirty="0" smtClean="0"/>
              <a:t>Values risk taking</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Encourage people </a:t>
            </a:r>
            <a:r>
              <a:rPr lang="en-US" b="0" baseline="0" dirty="0" smtClean="0"/>
              <a:t>to be open to the idea that there are many rights answers, to not unconsciously judge too quickly on what they think is the right answer.  Some people may feel they know what needs to be done already, some prefer coming up with idea on their own.  Stress that all ideas are welcome, encourage to build on others ideas, explain the idea session is not the only opportunity to provide ideas, sometimes the best ideas come at the least expected moment.  Provide a balance between interactive time and reflection time.</a:t>
            </a:r>
            <a:endParaRPr lang="en-US" b="0" dirty="0" smtClean="0"/>
          </a:p>
          <a:p>
            <a:endParaRPr lang="en-US" b="1" dirty="0" smtClean="0"/>
          </a:p>
          <a:p>
            <a:r>
              <a:rPr lang="en-US" b="0" dirty="0" smtClean="0"/>
              <a:t>Appreciate people’s different</a:t>
            </a:r>
            <a:r>
              <a:rPr lang="en-US" b="0" baseline="0" dirty="0" smtClean="0"/>
              <a:t> thinking patterns.  Use different approaches to coming up with ideas:</a:t>
            </a:r>
          </a:p>
          <a:p>
            <a:endParaRPr lang="en-US" b="0" baseline="0" dirty="0" smtClean="0"/>
          </a:p>
          <a:p>
            <a:pPr marL="171450" indent="-171450">
              <a:buFontTx/>
              <a:buChar char="-"/>
            </a:pPr>
            <a:r>
              <a:rPr lang="en-US" baseline="0" dirty="0" smtClean="0"/>
              <a:t>Interactive sessions suit more the extraverted thinker</a:t>
            </a:r>
          </a:p>
          <a:p>
            <a:pPr marL="171450" indent="-171450">
              <a:buFontTx/>
              <a:buChar char="-"/>
            </a:pPr>
            <a:r>
              <a:rPr lang="en-US" baseline="0" dirty="0" smtClean="0"/>
              <a:t>Provide time for reflection</a:t>
            </a:r>
          </a:p>
          <a:p>
            <a:pPr marL="171450" indent="-171450">
              <a:buFontTx/>
              <a:buChar char="-"/>
            </a:pPr>
            <a:r>
              <a:rPr lang="en-US" baseline="0" dirty="0" smtClean="0"/>
              <a:t>Mix up drawing with writing, people express their ideas differently</a:t>
            </a:r>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5</a:t>
            </a:fld>
            <a:endParaRPr lang="en-US"/>
          </a:p>
        </p:txBody>
      </p:sp>
    </p:spTree>
    <p:extLst>
      <p:ext uri="{BB962C8B-B14F-4D97-AF65-F5344CB8AC3E}">
        <p14:creationId xmlns:p14="http://schemas.microsoft.com/office/powerpoint/2010/main" val="126081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endParaRPr lang="en-US" b="1" baseline="0" dirty="0" smtClean="0"/>
          </a:p>
          <a:p>
            <a:pPr marL="0" indent="0">
              <a:spcBef>
                <a:spcPts val="0"/>
              </a:spcBef>
              <a:buNone/>
              <a:defRPr/>
            </a:pPr>
            <a:r>
              <a:rPr lang="en-US" i="1" dirty="0" smtClean="0"/>
              <a:t>‘When using convergent thinking it’s as if your foot is on the brake, evaluating, selecting and judging ideas.</a:t>
            </a:r>
          </a:p>
          <a:p>
            <a:pPr marL="0" indent="0">
              <a:spcBef>
                <a:spcPts val="0"/>
              </a:spcBef>
              <a:buNone/>
              <a:defRPr/>
            </a:pPr>
            <a:r>
              <a:rPr lang="en-US" i="1" dirty="0" smtClean="0"/>
              <a:t>Honor both processes and keep them separate.</a:t>
            </a:r>
            <a:endParaRPr lang="en-US" i="1" baseline="0" dirty="0" smtClean="0"/>
          </a:p>
          <a:p>
            <a:endParaRPr lang="en-US" b="1" baseline="0" dirty="0" smtClean="0"/>
          </a:p>
          <a:p>
            <a:endParaRPr lang="en-US" b="1" baseline="0" dirty="0" smtClean="0"/>
          </a:p>
          <a:p>
            <a:r>
              <a:rPr lang="en-US" b="1" baseline="0" dirty="0" smtClean="0"/>
              <a:t>How to help:</a:t>
            </a:r>
          </a:p>
          <a:p>
            <a:endParaRPr lang="en-US" b="0" baseline="0" dirty="0" smtClean="0"/>
          </a:p>
          <a:p>
            <a:r>
              <a:rPr lang="en-US" b="0" baseline="0" dirty="0" smtClean="0"/>
              <a:t>There is an energy shift when moving from perceiving, open flow to judging, deciding.  It will be hard for people to make decisions and we need to help them feel comfortable.  Maintaining a vision whilst chunking it into a minimal release to get it out quickly to learn.  How do you help people feel comfortable? Deciding too early, what facts can we consider e.g. User feedback from testing, decisions on gut instinct won’t be enough.  Closing in too early whilst ideas are flowing will curb creativity.</a:t>
            </a:r>
          </a:p>
          <a:p>
            <a:endParaRPr lang="en-US" b="0" baseline="0" dirty="0" smtClean="0"/>
          </a:p>
          <a:p>
            <a:r>
              <a:rPr lang="en-US" b="0" baseline="0" dirty="0" smtClean="0"/>
              <a:t>What helps with convergence is a shared view of business priorities.  </a:t>
            </a:r>
          </a:p>
          <a:p>
            <a:endParaRPr lang="en-US" b="0" baseline="0" dirty="0" smtClean="0"/>
          </a:p>
          <a:p>
            <a:r>
              <a:rPr lang="en-US" b="0" baseline="0" dirty="0" smtClean="0"/>
              <a:t>We converge throughout discovery and inception by:</a:t>
            </a:r>
          </a:p>
          <a:p>
            <a:endParaRPr lang="en-US" b="0" baseline="0" dirty="0" smtClean="0"/>
          </a:p>
          <a:p>
            <a:pPr marL="171450" indent="-171450">
              <a:buFontTx/>
              <a:buChar char="-"/>
            </a:pPr>
            <a:r>
              <a:rPr lang="en-US" b="0" baseline="0" dirty="0" smtClean="0"/>
              <a:t>Voting on ideas</a:t>
            </a:r>
          </a:p>
          <a:p>
            <a:pPr marL="171450" indent="-171450">
              <a:buFontTx/>
              <a:buChar char="-"/>
            </a:pPr>
            <a:r>
              <a:rPr lang="en-US" b="0" baseline="0" dirty="0" smtClean="0"/>
              <a:t>Evaluating against our objectives from a business, technical and customer perspective</a:t>
            </a:r>
          </a:p>
          <a:p>
            <a:pPr marL="171450" indent="-171450">
              <a:buFontTx/>
              <a:buChar char="-"/>
            </a:pPr>
            <a:r>
              <a:rPr lang="en-US" b="0" baseline="0" dirty="0" err="1" smtClean="0"/>
              <a:t>Prioritising</a:t>
            </a:r>
            <a:r>
              <a:rPr lang="en-US" b="0" baseline="0" dirty="0" smtClean="0"/>
              <a:t> stories into a release plan</a:t>
            </a:r>
          </a:p>
          <a:p>
            <a:pPr marL="171450" indent="-171450">
              <a:buFontTx/>
              <a:buChar char="-"/>
            </a:pPr>
            <a:endParaRPr lang="en-US" b="0" baseline="0" dirty="0" smtClean="0"/>
          </a:p>
          <a:p>
            <a:pPr marL="0" indent="0">
              <a:buFontTx/>
              <a:buNone/>
            </a:pPr>
            <a:r>
              <a:rPr lang="en-US" b="0" baseline="0" dirty="0" smtClean="0"/>
              <a:t>Questions that may be asked:</a:t>
            </a:r>
          </a:p>
          <a:p>
            <a:pPr marL="0" indent="0">
              <a:buFontTx/>
              <a:buNone/>
            </a:pPr>
            <a:endParaRPr lang="en-US" b="0" baseline="0" dirty="0" smtClean="0"/>
          </a:p>
          <a:p>
            <a:pPr marL="171450" indent="-171450">
              <a:buFontTx/>
              <a:buChar char="-"/>
            </a:pPr>
            <a:r>
              <a:rPr lang="en-US" b="0" baseline="0" dirty="0" smtClean="0"/>
              <a:t>What’s feasible?</a:t>
            </a:r>
          </a:p>
          <a:p>
            <a:pPr marL="171450" indent="-171450">
              <a:buFontTx/>
              <a:buChar char="-"/>
            </a:pPr>
            <a:r>
              <a:rPr lang="en-US" b="0" baseline="0" dirty="0" smtClean="0"/>
              <a:t>Who is going to do that?</a:t>
            </a:r>
          </a:p>
          <a:p>
            <a:pPr marL="171450" indent="-171450">
              <a:buFontTx/>
              <a:buChar char="-"/>
            </a:pPr>
            <a:r>
              <a:rPr lang="en-US" b="0" baseline="0" dirty="0" smtClean="0"/>
              <a:t>How can we </a:t>
            </a:r>
            <a:r>
              <a:rPr lang="en-US" b="0" baseline="0" dirty="0" err="1" smtClean="0"/>
              <a:t>prioritise</a:t>
            </a:r>
            <a:r>
              <a:rPr lang="en-US" b="0" baseline="0" dirty="0" smtClean="0"/>
              <a:t>?</a:t>
            </a:r>
          </a:p>
        </p:txBody>
      </p:sp>
      <p:sp>
        <p:nvSpPr>
          <p:cNvPr id="4" name="Slide Number Placeholder 3"/>
          <p:cNvSpPr>
            <a:spLocks noGrp="1"/>
          </p:cNvSpPr>
          <p:nvPr>
            <p:ph type="sldNum" sz="quarter" idx="10"/>
          </p:nvPr>
        </p:nvSpPr>
        <p:spPr/>
        <p:txBody>
          <a:bodyPr/>
          <a:lstStyle/>
          <a:p>
            <a:fld id="{8BDBE7C2-D844-454A-9E24-89BC280B7EFC}" type="slidenum">
              <a:rPr lang="en-US" smtClean="0"/>
              <a:t>6</a:t>
            </a:fld>
            <a:endParaRPr lang="en-US"/>
          </a:p>
        </p:txBody>
      </p:sp>
    </p:spTree>
    <p:extLst>
      <p:ext uri="{BB962C8B-B14F-4D97-AF65-F5344CB8AC3E}">
        <p14:creationId xmlns:p14="http://schemas.microsoft.com/office/powerpoint/2010/main" val="277713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Successfully </a:t>
            </a:r>
            <a:r>
              <a:rPr lang="en-AU" b="1" dirty="0" smtClean="0"/>
              <a:t>convergent (making choices)</a:t>
            </a:r>
          </a:p>
          <a:p>
            <a:endParaRPr lang="en-AU" b="1" dirty="0" smtClean="0"/>
          </a:p>
          <a:p>
            <a:r>
              <a:rPr lang="en-AU" b="0" dirty="0" smtClean="0"/>
              <a:t>Stopping with the first good idea,</a:t>
            </a:r>
            <a:r>
              <a:rPr lang="en-AU" b="0" baseline="0" dirty="0" smtClean="0"/>
              <a:t> if it is easy to come up with the idea probably your competitors would have thought of it too.  Deciding too early means you may miss out on some breakthrough ideas.  </a:t>
            </a:r>
          </a:p>
          <a:p>
            <a:endParaRPr lang="en-AU" b="0" baseline="0" dirty="0" smtClean="0"/>
          </a:p>
          <a:p>
            <a:r>
              <a:rPr lang="en-AU" b="0" baseline="0" dirty="0" smtClean="0"/>
              <a:t>Closing down and getting to decisions is important to get focused.  Eliminating ideas that don’t seem promising, assigning priorities are all parts of critical thinking.</a:t>
            </a:r>
          </a:p>
          <a:p>
            <a:endParaRPr lang="en-AU" b="0" baseline="0" dirty="0" smtClean="0"/>
          </a:p>
          <a:p>
            <a:r>
              <a:rPr lang="en-AU" b="0" baseline="0" dirty="0" smtClean="0"/>
              <a:t>Close everything you open </a:t>
            </a:r>
            <a:r>
              <a:rPr lang="en-US" b="0" baseline="0" dirty="0" smtClean="0"/>
              <a:t>–</a:t>
            </a:r>
            <a:r>
              <a:rPr lang="en-AU" b="0" baseline="0" dirty="0" smtClean="0"/>
              <a:t> Opening/diverging can feel overwhelming, if you don</a:t>
            </a:r>
            <a:r>
              <a:rPr lang="fr-FR" b="0" baseline="0" dirty="0" smtClean="0"/>
              <a:t>’</a:t>
            </a:r>
            <a:r>
              <a:rPr lang="en-AU" b="0" baseline="0" dirty="0" smtClean="0"/>
              <a:t>t close people may feel you have opened </a:t>
            </a:r>
            <a:r>
              <a:rPr lang="en-AU" b="0" baseline="0" dirty="0" err="1" smtClean="0"/>
              <a:t>pandoras</a:t>
            </a:r>
            <a:r>
              <a:rPr lang="en-AU" b="0" baseline="0" dirty="0" smtClean="0"/>
              <a:t> box and there is no endpoint in sight.  Too many opportunities and no way to tackle them.  Closing gives people the comfort that we are working towards an outcome, we are moving along.</a:t>
            </a:r>
          </a:p>
          <a:p>
            <a:endParaRPr lang="en-AU" b="0" baseline="0" dirty="0" smtClean="0"/>
          </a:p>
          <a:p>
            <a:r>
              <a:rPr lang="en-AU" b="0" baseline="0" dirty="0" smtClean="0"/>
              <a:t>Agreed criteria </a:t>
            </a:r>
            <a:r>
              <a:rPr lang="en-US" b="0" baseline="0" dirty="0" smtClean="0"/>
              <a:t>–</a:t>
            </a:r>
            <a:r>
              <a:rPr lang="en-AU" b="0" baseline="0" dirty="0" smtClean="0"/>
              <a:t> The best ideas go forward when the criteria for selecting them has been well thought out.  You clearly know the problem and how the idea will help to solve the problem.  You understand the business priorities and what the customer will value and use this as a basis for your decision making.</a:t>
            </a:r>
          </a:p>
          <a:p>
            <a:endParaRPr lang="en-AU" b="0" baseline="0" dirty="0" smtClean="0"/>
          </a:p>
          <a:p>
            <a:r>
              <a:rPr lang="en-AU" b="0" baseline="0" dirty="0" smtClean="0"/>
              <a:t>The problem is well understood </a:t>
            </a:r>
            <a:r>
              <a:rPr lang="en-US" b="0" baseline="0" dirty="0" smtClean="0"/>
              <a:t>–</a:t>
            </a:r>
            <a:r>
              <a:rPr lang="en-AU" b="0" baseline="0" dirty="0" smtClean="0"/>
              <a:t> Not really understanding what the real problem is will mean going forward on solutions that don</a:t>
            </a:r>
            <a:r>
              <a:rPr lang="fr-FR" b="0" baseline="0" dirty="0" smtClean="0"/>
              <a:t>’</a:t>
            </a:r>
            <a:r>
              <a:rPr lang="en-AU" b="0" baseline="0" dirty="0" smtClean="0"/>
              <a:t>t actually solve what you need to and will waste time.    Making assumptions about how customer behave will mean you are creating ideas on false information.  Going outside to understand the problem with proper research will ensure you are not working on the wrong problem.</a:t>
            </a:r>
            <a:endParaRPr lang="en-AU" b="0" dirty="0" smtClean="0"/>
          </a:p>
          <a:p>
            <a:endParaRPr lang="en-AU" b="1" dirty="0" smtClean="0"/>
          </a:p>
          <a:p>
            <a:endParaRPr lang="en-US" b="0" dirty="0"/>
          </a:p>
        </p:txBody>
      </p:sp>
      <p:sp>
        <p:nvSpPr>
          <p:cNvPr id="4" name="Slide Number Placeholder 3"/>
          <p:cNvSpPr>
            <a:spLocks noGrp="1"/>
          </p:cNvSpPr>
          <p:nvPr>
            <p:ph type="sldNum" sz="quarter" idx="10"/>
          </p:nvPr>
        </p:nvSpPr>
        <p:spPr/>
        <p:txBody>
          <a:bodyPr/>
          <a:lstStyle/>
          <a:p>
            <a:fld id="{8BDBE7C2-D844-454A-9E24-89BC280B7EFC}" type="slidenum">
              <a:rPr lang="en-US" smtClean="0"/>
              <a:t>7</a:t>
            </a:fld>
            <a:endParaRPr lang="en-US"/>
          </a:p>
        </p:txBody>
      </p:sp>
    </p:spTree>
    <p:extLst>
      <p:ext uri="{BB962C8B-B14F-4D97-AF65-F5344CB8AC3E}">
        <p14:creationId xmlns:p14="http://schemas.microsoft.com/office/powerpoint/2010/main" val="1260815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Purpose</a:t>
            </a:r>
            <a:r>
              <a:rPr lang="en-US" b="1" baseline="0" dirty="0" smtClean="0"/>
              <a:t> of slide:</a:t>
            </a:r>
          </a:p>
          <a:p>
            <a:endParaRPr lang="en-US" b="1" baseline="0" dirty="0" smtClean="0"/>
          </a:p>
          <a:p>
            <a:r>
              <a:rPr lang="en-US" b="0" baseline="0" dirty="0" smtClean="0"/>
              <a:t>Explain why a balance and appreciation between the two is what creates great outcomes</a:t>
            </a:r>
          </a:p>
          <a:p>
            <a:endParaRPr lang="en-US" b="0" baseline="0" dirty="0" smtClean="0"/>
          </a:p>
          <a:p>
            <a:r>
              <a:rPr lang="en-US" b="0" baseline="0" dirty="0" smtClean="0"/>
              <a:t>Knowing when to diverge and when to converge and to get the balance between the thinking styles and appreciation for peoples dominant style and how to help them use other styles of thinking.</a:t>
            </a:r>
          </a:p>
          <a:p>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Alex Osborn the advocate of brainstorming quote ‘When you are using divergent thinking, your foot is on the gas pedal all the way to the floor.  There are no obstacles, and the roads are in perfect condition.  The ideas flow’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‘When using convergent thinking it’s as if your foot is on the brake, evaluating, selecting and judging ideas.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You need to honor both processes and keep them separate.  As a facilitator you need to choose the right mix of activities as well as help people through these thinking styles where it may not come natural to them.  By using both you are asking people to </a:t>
            </a:r>
            <a:r>
              <a:rPr lang="en-US" b="0" baseline="0" dirty="0" err="1" smtClean="0"/>
              <a:t>strech</a:t>
            </a:r>
            <a:r>
              <a:rPr lang="en-US" b="0" baseline="0" dirty="0" smtClean="0"/>
              <a:t> from their comfort zone.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171450" indent="-171450">
              <a:buFont typeface="Arial"/>
              <a:buChar char="•"/>
            </a:pPr>
            <a:r>
              <a:rPr lang="en-US" dirty="0" smtClean="0"/>
              <a:t>Each thinking style plays a critical role in coming up with creative solutions</a:t>
            </a:r>
          </a:p>
          <a:p>
            <a:pPr marL="171450" indent="-171450">
              <a:buFont typeface="Arial"/>
              <a:buChar char="•"/>
            </a:pPr>
            <a:r>
              <a:rPr lang="en-US" dirty="0" smtClean="0"/>
              <a:t>Need to use both thinking styles, usually where disconnect happens if only one style is adopted</a:t>
            </a:r>
          </a:p>
          <a:p>
            <a:pPr marL="171450" indent="-171450">
              <a:buFont typeface="Arial"/>
              <a:buChar char="•"/>
            </a:pPr>
            <a:r>
              <a:rPr lang="en-US" dirty="0" smtClean="0"/>
              <a:t>Too much divergence and things may not get moving as quickly as they should, lose focus</a:t>
            </a:r>
          </a:p>
          <a:p>
            <a:pPr marL="171450" indent="-171450">
              <a:buFont typeface="Arial"/>
              <a:buChar char="•"/>
            </a:pPr>
            <a:r>
              <a:rPr lang="en-US" dirty="0" smtClean="0"/>
              <a:t>Converge too early and may miss out on some great ideas/answers to the problem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8BDBE7C2-D844-454A-9E24-89BC280B7EFC}" type="slidenum">
              <a:rPr lang="en-US" smtClean="0"/>
              <a:t>8</a:t>
            </a:fld>
            <a:endParaRPr lang="en-US"/>
          </a:p>
        </p:txBody>
      </p:sp>
    </p:spTree>
    <p:extLst>
      <p:ext uri="{BB962C8B-B14F-4D97-AF65-F5344CB8AC3E}">
        <p14:creationId xmlns:p14="http://schemas.microsoft.com/office/powerpoint/2010/main" val="242354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project that we’ve recently been working on together</a:t>
            </a:r>
            <a:r>
              <a:rPr lang="en-US" baseline="0" dirty="0" smtClean="0"/>
              <a:t> has required us at different points, to explore both divergent and convergent approaches to designing and defining the product.</a:t>
            </a:r>
          </a:p>
          <a:p>
            <a:endParaRPr lang="en-US" baseline="0" dirty="0" smtClean="0"/>
          </a:p>
          <a:p>
            <a:r>
              <a:rPr lang="en-US" baseline="0" dirty="0" smtClean="0"/>
              <a:t>Discovery – </a:t>
            </a:r>
          </a:p>
          <a:p>
            <a:endParaRPr lang="en-US" baseline="0" dirty="0" smtClean="0"/>
          </a:p>
          <a:p>
            <a:r>
              <a:rPr lang="en-US" dirty="0" err="1" smtClean="0"/>
              <a:t>Wk</a:t>
            </a:r>
            <a:r>
              <a:rPr lang="en-US" dirty="0" smtClean="0"/>
              <a:t> 1 Gather Insights</a:t>
            </a:r>
            <a:r>
              <a:rPr lang="en-US" baseline="0" dirty="0" smtClean="0"/>
              <a:t> – </a:t>
            </a:r>
          </a:p>
          <a:p>
            <a:endParaRPr lang="en-US" baseline="0" dirty="0" smtClean="0"/>
          </a:p>
          <a:p>
            <a:r>
              <a:rPr lang="en-US" baseline="0" dirty="0" smtClean="0"/>
              <a:t>Framing the problem – What was the need/opportunity that we were investigating on what was important</a:t>
            </a:r>
          </a:p>
          <a:p>
            <a:r>
              <a:rPr lang="en-US" baseline="0" dirty="0" smtClean="0"/>
              <a:t>Gaining insights - Started off trying to understand the problem space through examining research, going outside to look at competitors and other industries</a:t>
            </a:r>
          </a:p>
          <a:p>
            <a:r>
              <a:rPr lang="en-US" baseline="0" dirty="0" smtClean="0"/>
              <a:t>How might </a:t>
            </a:r>
            <a:r>
              <a:rPr lang="en-US" baseline="0" dirty="0" err="1" smtClean="0"/>
              <a:t>we..statements</a:t>
            </a:r>
            <a:r>
              <a:rPr lang="en-US" baseline="0" dirty="0" smtClean="0"/>
              <a:t> to each stage of the journey to get people thinking big</a:t>
            </a:r>
          </a:p>
          <a:p>
            <a:r>
              <a:rPr lang="en-US" baseline="0" dirty="0" smtClean="0"/>
              <a:t>User journeys – understanding what is</a:t>
            </a:r>
          </a:p>
          <a:p>
            <a:endParaRPr lang="en-US" baseline="0" dirty="0" smtClean="0"/>
          </a:p>
          <a:p>
            <a:r>
              <a:rPr lang="en-US" baseline="0" dirty="0" err="1" smtClean="0"/>
              <a:t>Wk</a:t>
            </a:r>
            <a:r>
              <a:rPr lang="en-US" baseline="0" dirty="0" smtClean="0"/>
              <a:t> 2 – Ideation</a:t>
            </a:r>
          </a:p>
          <a:p>
            <a:endParaRPr lang="en-US" baseline="0" dirty="0" smtClean="0"/>
          </a:p>
          <a:p>
            <a:r>
              <a:rPr lang="en-US" baseline="0" dirty="0" smtClean="0"/>
              <a:t>Sketching – Visual ideation</a:t>
            </a:r>
          </a:p>
          <a:p>
            <a:r>
              <a:rPr lang="en-US" baseline="0" dirty="0" smtClean="0"/>
              <a:t>Epic generation – Focusing down towards the first release</a:t>
            </a:r>
          </a:p>
          <a:p>
            <a:endParaRPr lang="en-US" baseline="0" dirty="0" smtClean="0"/>
          </a:p>
          <a:p>
            <a:r>
              <a:rPr lang="en-US" baseline="0" dirty="0" err="1" smtClean="0"/>
              <a:t>Wk</a:t>
            </a:r>
            <a:r>
              <a:rPr lang="en-US" baseline="0" dirty="0" smtClean="0"/>
              <a:t> 3 – Inception</a:t>
            </a:r>
          </a:p>
          <a:p>
            <a:endParaRPr lang="en-US" baseline="0" dirty="0" smtClean="0"/>
          </a:p>
          <a:p>
            <a:r>
              <a:rPr lang="en-US" baseline="0" dirty="0" smtClean="0"/>
              <a:t>Smaller problem space, we </a:t>
            </a:r>
            <a:r>
              <a:rPr lang="en-US" baseline="0" dirty="0" err="1" smtClean="0"/>
              <a:t>continoued</a:t>
            </a:r>
            <a:r>
              <a:rPr lang="en-US" baseline="0" dirty="0" smtClean="0"/>
              <a:t> visual ideation on the first release</a:t>
            </a:r>
          </a:p>
          <a:p>
            <a:r>
              <a:rPr lang="en-US" baseline="0" dirty="0" smtClean="0"/>
              <a:t>Focused down on the stories ideas for the </a:t>
            </a:r>
            <a:r>
              <a:rPr lang="en-US" baseline="0" dirty="0" err="1" smtClean="0"/>
              <a:t>mvp</a:t>
            </a:r>
            <a:endParaRPr lang="en-US" baseline="0" dirty="0" smtClean="0"/>
          </a:p>
          <a:p>
            <a:endParaRPr lang="en-US" baseline="0" dirty="0" smtClean="0"/>
          </a:p>
          <a:p>
            <a:r>
              <a:rPr lang="en-US" baseline="0" dirty="0" err="1" smtClean="0"/>
              <a:t>Wk</a:t>
            </a:r>
            <a:r>
              <a:rPr lang="en-US" baseline="0" dirty="0" smtClean="0"/>
              <a:t> 4 – Release planning </a:t>
            </a:r>
          </a:p>
          <a:p>
            <a:endParaRPr lang="en-US" dirty="0"/>
          </a:p>
        </p:txBody>
      </p:sp>
      <p:sp>
        <p:nvSpPr>
          <p:cNvPr id="4" name="Slide Number Placeholder 3"/>
          <p:cNvSpPr>
            <a:spLocks noGrp="1"/>
          </p:cNvSpPr>
          <p:nvPr>
            <p:ph type="sldNum" sz="quarter" idx="10"/>
          </p:nvPr>
        </p:nvSpPr>
        <p:spPr/>
        <p:txBody>
          <a:bodyPr/>
          <a:lstStyle/>
          <a:p>
            <a:fld id="{8BDBE7C2-D844-454A-9E24-89BC280B7EFC}" type="slidenum">
              <a:rPr lang="en-US" smtClean="0"/>
              <a:t>9</a:t>
            </a:fld>
            <a:endParaRPr lang="en-US"/>
          </a:p>
        </p:txBody>
      </p:sp>
    </p:spTree>
    <p:extLst>
      <p:ext uri="{BB962C8B-B14F-4D97-AF65-F5344CB8AC3E}">
        <p14:creationId xmlns:p14="http://schemas.microsoft.com/office/powerpoint/2010/main" val="3603802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C0D598B4-F139-4A40-84F5-119CD9C77CED}"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213913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C0D598B4-F139-4A40-84F5-119CD9C77CED}"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3587389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C0D598B4-F139-4A40-84F5-119CD9C77CED}"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318119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C0D598B4-F139-4A40-84F5-119CD9C77CED}"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2489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C0D598B4-F139-4A40-84F5-119CD9C77CED}"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231342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C0D598B4-F139-4A40-84F5-119CD9C77CED}" type="datetimeFigureOut">
              <a:rPr lang="en-US" smtClean="0"/>
              <a:t>08/04/2014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4136167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C0D598B4-F139-4A40-84F5-119CD9C77CED}" type="datetimeFigureOut">
              <a:rPr lang="en-US" smtClean="0"/>
              <a:t>08/04/2014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32061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C0D598B4-F139-4A40-84F5-119CD9C77CED}" type="datetimeFigureOut">
              <a:rPr lang="en-US" smtClean="0"/>
              <a:t>08/04/2014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16665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598B4-F139-4A40-84F5-119CD9C77CED}" type="datetimeFigureOut">
              <a:rPr lang="en-US" smtClean="0"/>
              <a:t>08/04/2014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2024515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C0D598B4-F139-4A40-84F5-119CD9C77CED}" type="datetimeFigureOut">
              <a:rPr lang="en-US" smtClean="0"/>
              <a:t>08/04/2014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4073736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C0D598B4-F139-4A40-84F5-119CD9C77CED}" type="datetimeFigureOut">
              <a:rPr lang="en-US" smtClean="0"/>
              <a:t>08/04/2014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7F44B7-A013-404E-A8A4-7D9F426D66F7}" type="slidenum">
              <a:rPr lang="en-US" smtClean="0"/>
              <a:t>‹#›</a:t>
            </a:fld>
            <a:endParaRPr lang="en-US"/>
          </a:p>
        </p:txBody>
      </p:sp>
    </p:spTree>
    <p:extLst>
      <p:ext uri="{BB962C8B-B14F-4D97-AF65-F5344CB8AC3E}">
        <p14:creationId xmlns:p14="http://schemas.microsoft.com/office/powerpoint/2010/main" val="16025812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598B4-F139-4A40-84F5-119CD9C77CED}" type="datetimeFigureOut">
              <a:rPr lang="en-US" smtClean="0"/>
              <a:t>08/04/2014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F44B7-A013-404E-A8A4-7D9F426D66F7}" type="slidenum">
              <a:rPr lang="en-US" smtClean="0"/>
              <a:t>‹#›</a:t>
            </a:fld>
            <a:endParaRPr lang="en-US"/>
          </a:p>
        </p:txBody>
      </p:sp>
    </p:spTree>
    <p:extLst>
      <p:ext uri="{BB962C8B-B14F-4D97-AF65-F5344CB8AC3E}">
        <p14:creationId xmlns:p14="http://schemas.microsoft.com/office/powerpoint/2010/main" val="2382837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7" descr="11-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5354" y="3000375"/>
            <a:ext cx="2058293" cy="19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Line 4"/>
          <p:cNvSpPr>
            <a:spLocks noChangeShapeType="1"/>
          </p:cNvSpPr>
          <p:nvPr/>
        </p:nvSpPr>
        <p:spPr bwMode="auto">
          <a:xfrm rot="10800000" flipH="1">
            <a:off x="3240361" y="910828"/>
            <a:ext cx="2671092" cy="0"/>
          </a:xfrm>
          <a:prstGeom prst="line">
            <a:avLst/>
          </a:prstGeom>
          <a:noFill/>
          <a:ln w="25400">
            <a:solidFill>
              <a:srgbClr val="702269"/>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txBox="1">
            <a:spLocks/>
          </p:cNvSpPr>
          <p:nvPr/>
        </p:nvSpPr>
        <p:spPr>
          <a:xfrm>
            <a:off x="178594" y="1178719"/>
            <a:ext cx="8786813" cy="508992"/>
          </a:xfrm>
          <a:prstGeom prst="rect">
            <a:avLst/>
          </a:prstGeom>
        </p:spPr>
        <p:txBody>
          <a:bodyPr lIns="64291" tIns="32146" rIns="64291" bIns="32146"/>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dirty="0" smtClean="0"/>
              <a:t>Our approach</a:t>
            </a:r>
            <a:endParaRPr lang="en-US" dirty="0"/>
          </a:p>
        </p:txBody>
      </p:sp>
      <p:sp>
        <p:nvSpPr>
          <p:cNvPr id="63492" name="Title 1"/>
          <p:cNvSpPr txBox="1">
            <a:spLocks/>
          </p:cNvSpPr>
          <p:nvPr/>
        </p:nvSpPr>
        <p:spPr bwMode="auto">
          <a:xfrm>
            <a:off x="4411266" y="3857626"/>
            <a:ext cx="1768078" cy="248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100000"/>
              </a:lnSpc>
            </a:pPr>
            <a:r>
              <a:rPr lang="en-US" sz="1100" i="1">
                <a:solidFill>
                  <a:srgbClr val="702269"/>
                </a:solidFill>
                <a:latin typeface="Open Sans Semibold" charset="0"/>
                <a:ea typeface="ヒラギノ角ゴ ProN W6" charset="0"/>
                <a:cs typeface="ヒラギノ角ゴ ProN W6" charset="0"/>
                <a:sym typeface="Open Sans Extrabold" charset="0"/>
              </a:rPr>
              <a:t>Continuous Design</a:t>
            </a:r>
          </a:p>
          <a:p>
            <a:pPr>
              <a:lnSpc>
                <a:spcPct val="100000"/>
              </a:lnSpc>
            </a:pPr>
            <a:r>
              <a:rPr lang="en-US" sz="1100" i="1">
                <a:solidFill>
                  <a:srgbClr val="702269"/>
                </a:solidFill>
                <a:latin typeface="Open Sans Semibold" charset="0"/>
                <a:ea typeface="ヒラギノ角ゴ ProN W6" charset="0"/>
                <a:cs typeface="ヒラギノ角ゴ ProN W6" charset="0"/>
                <a:sym typeface="Open Sans Extrabold" charset="0"/>
              </a:rPr>
              <a:t>Continuous Delivery</a:t>
            </a:r>
          </a:p>
        </p:txBody>
      </p:sp>
      <p:pic>
        <p:nvPicPr>
          <p:cNvPr id="63493" name="Picture 3" descr="11-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8794" y="3225850"/>
            <a:ext cx="598289" cy="138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4" descr="11-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0357" y="3379886"/>
            <a:ext cx="696516" cy="58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6" descr="11-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1813" y="3555132"/>
            <a:ext cx="744513" cy="6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5" descr="11-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55966" y="3445744"/>
            <a:ext cx="379512" cy="110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16" descr="11-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373" y="3537273"/>
            <a:ext cx="702096" cy="59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17" descr="11-arrow.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458888" y="3818558"/>
            <a:ext cx="173012" cy="14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20" descr="11-arrow.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680023" y="3818558"/>
            <a:ext cx="171896" cy="14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0" name="Picture 21" descr="11-arrow.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65898" y="3818558"/>
            <a:ext cx="171896" cy="14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1" name="Picture 22" descr="11-arrow.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45326" y="3818558"/>
            <a:ext cx="173012" cy="14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2" name="Line 4"/>
          <p:cNvSpPr>
            <a:spLocks noChangeShapeType="1"/>
          </p:cNvSpPr>
          <p:nvPr/>
        </p:nvSpPr>
        <p:spPr bwMode="auto">
          <a:xfrm rot="10800000" flipH="1">
            <a:off x="3232547" y="1821656"/>
            <a:ext cx="2671093" cy="0"/>
          </a:xfrm>
          <a:prstGeom prst="line">
            <a:avLst/>
          </a:prstGeom>
          <a:noFill/>
          <a:ln w="25400">
            <a:solidFill>
              <a:srgbClr val="702269"/>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5" name="Title 1"/>
          <p:cNvSpPr txBox="1">
            <a:spLocks/>
          </p:cNvSpPr>
          <p:nvPr/>
        </p:nvSpPr>
        <p:spPr>
          <a:xfrm>
            <a:off x="178594" y="2437805"/>
            <a:ext cx="2803922" cy="508992"/>
          </a:xfrm>
          <a:prstGeom prst="rect">
            <a:avLst/>
          </a:prstGeom>
        </p:spPr>
        <p:txBody>
          <a:bodyPr lIns="64291" tIns="32146" rIns="64291" bIns="32146"/>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2500" dirty="0">
                <a:solidFill>
                  <a:srgbClr val="702269"/>
                </a:solidFill>
              </a:rPr>
              <a:t>discover</a:t>
            </a:r>
          </a:p>
        </p:txBody>
      </p:sp>
      <p:sp>
        <p:nvSpPr>
          <p:cNvPr id="26" name="Title 1"/>
          <p:cNvSpPr txBox="1">
            <a:spLocks/>
          </p:cNvSpPr>
          <p:nvPr/>
        </p:nvSpPr>
        <p:spPr>
          <a:xfrm>
            <a:off x="750094" y="4071938"/>
            <a:ext cx="2803922" cy="508992"/>
          </a:xfrm>
          <a:prstGeom prst="rect">
            <a:avLst/>
          </a:prstGeom>
        </p:spPr>
        <p:txBody>
          <a:bodyPr lIns="64291" tIns="32146" rIns="64291" bIns="32146"/>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lnSpc>
                <a:spcPct val="80000"/>
              </a:lnSpc>
              <a:defRPr/>
            </a:pPr>
            <a:r>
              <a:rPr lang="en-US" sz="1100" spc="0" dirty="0">
                <a:solidFill>
                  <a:srgbClr val="702269"/>
                </a:solidFill>
              </a:rPr>
              <a:t>Business,</a:t>
            </a:r>
          </a:p>
          <a:p>
            <a:pPr>
              <a:lnSpc>
                <a:spcPct val="80000"/>
              </a:lnSpc>
              <a:defRPr/>
            </a:pPr>
            <a:r>
              <a:rPr lang="en-US" sz="1100" spc="0" dirty="0">
                <a:solidFill>
                  <a:srgbClr val="702269"/>
                </a:solidFill>
              </a:rPr>
              <a:t>technology</a:t>
            </a:r>
          </a:p>
          <a:p>
            <a:pPr>
              <a:lnSpc>
                <a:spcPct val="80000"/>
              </a:lnSpc>
              <a:defRPr/>
            </a:pPr>
            <a:r>
              <a:rPr lang="en-US" sz="1100" spc="0" dirty="0">
                <a:solidFill>
                  <a:srgbClr val="702269"/>
                </a:solidFill>
              </a:rPr>
              <a:t>And product</a:t>
            </a:r>
          </a:p>
          <a:p>
            <a:pPr>
              <a:lnSpc>
                <a:spcPct val="80000"/>
              </a:lnSpc>
              <a:defRPr/>
            </a:pPr>
            <a:r>
              <a:rPr lang="en-US" sz="1100" spc="0" dirty="0">
                <a:solidFill>
                  <a:srgbClr val="702269"/>
                </a:solidFill>
              </a:rPr>
              <a:t>leaders</a:t>
            </a:r>
          </a:p>
        </p:txBody>
      </p:sp>
      <p:sp>
        <p:nvSpPr>
          <p:cNvPr id="27" name="Title 1"/>
          <p:cNvSpPr txBox="1">
            <a:spLocks/>
          </p:cNvSpPr>
          <p:nvPr/>
        </p:nvSpPr>
        <p:spPr>
          <a:xfrm>
            <a:off x="6000750" y="2384227"/>
            <a:ext cx="2803922" cy="508992"/>
          </a:xfrm>
          <a:prstGeom prst="rect">
            <a:avLst/>
          </a:prstGeom>
        </p:spPr>
        <p:txBody>
          <a:bodyPr lIns="64291" tIns="32146" rIns="64291" bIns="32146"/>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2500" dirty="0">
                <a:solidFill>
                  <a:srgbClr val="702269"/>
                </a:solidFill>
              </a:rPr>
              <a:t>deliver</a:t>
            </a:r>
          </a:p>
        </p:txBody>
      </p:sp>
      <p:sp>
        <p:nvSpPr>
          <p:cNvPr id="28" name="Title 1"/>
          <p:cNvSpPr txBox="1">
            <a:spLocks/>
          </p:cNvSpPr>
          <p:nvPr/>
        </p:nvSpPr>
        <p:spPr>
          <a:xfrm>
            <a:off x="3214687" y="2411016"/>
            <a:ext cx="2803922" cy="508992"/>
          </a:xfrm>
          <a:prstGeom prst="rect">
            <a:avLst/>
          </a:prstGeom>
        </p:spPr>
        <p:txBody>
          <a:bodyPr lIns="64291" tIns="32146" rIns="64291" bIns="32146"/>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2500" dirty="0">
                <a:solidFill>
                  <a:srgbClr val="702269"/>
                </a:solidFill>
              </a:rPr>
              <a:t>experiment</a:t>
            </a:r>
          </a:p>
        </p:txBody>
      </p:sp>
      <p:sp>
        <p:nvSpPr>
          <p:cNvPr id="29" name="Title 1"/>
          <p:cNvSpPr txBox="1">
            <a:spLocks/>
          </p:cNvSpPr>
          <p:nvPr/>
        </p:nvSpPr>
        <p:spPr>
          <a:xfrm>
            <a:off x="6429375" y="3536156"/>
            <a:ext cx="839391" cy="214313"/>
          </a:xfrm>
          <a:prstGeom prst="rect">
            <a:avLst/>
          </a:prstGeom>
        </p:spPr>
        <p:txBody>
          <a:bodyPr lIns="64291" tIns="32146" rIns="64291" bIns="32146"/>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000" i="1" spc="0" dirty="0" err="1">
                <a:solidFill>
                  <a:srgbClr val="702269"/>
                </a:solidFill>
              </a:rPr>
              <a:t>mvP</a:t>
            </a:r>
            <a:endParaRPr lang="en-US" sz="1000" i="1" spc="0" dirty="0">
              <a:solidFill>
                <a:srgbClr val="702269"/>
              </a:solidFill>
            </a:endParaRPr>
          </a:p>
        </p:txBody>
      </p:sp>
      <p:sp>
        <p:nvSpPr>
          <p:cNvPr id="30" name="Title 1"/>
          <p:cNvSpPr txBox="1">
            <a:spLocks/>
          </p:cNvSpPr>
          <p:nvPr/>
        </p:nvSpPr>
        <p:spPr>
          <a:xfrm>
            <a:off x="6161484" y="3911203"/>
            <a:ext cx="1375172" cy="241102"/>
          </a:xfrm>
          <a:prstGeom prst="rect">
            <a:avLst/>
          </a:prstGeom>
        </p:spPr>
        <p:txBody>
          <a:bodyPr lIns="64291" tIns="32146" rIns="64291" bIns="32146"/>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000" i="1" spc="0" dirty="0" err="1">
                <a:solidFill>
                  <a:srgbClr val="702269"/>
                </a:solidFill>
              </a:rPr>
              <a:t>mvP</a:t>
            </a:r>
            <a:endParaRPr lang="en-US" sz="1000" i="1" spc="0" dirty="0">
              <a:solidFill>
                <a:srgbClr val="702269"/>
              </a:solidFill>
            </a:endParaRPr>
          </a:p>
        </p:txBody>
      </p:sp>
      <p:sp>
        <p:nvSpPr>
          <p:cNvPr id="31" name="Title 1"/>
          <p:cNvSpPr txBox="1">
            <a:spLocks/>
          </p:cNvSpPr>
          <p:nvPr/>
        </p:nvSpPr>
        <p:spPr>
          <a:xfrm>
            <a:off x="6161484" y="4286250"/>
            <a:ext cx="1375172" cy="321469"/>
          </a:xfrm>
          <a:prstGeom prst="rect">
            <a:avLst/>
          </a:prstGeom>
        </p:spPr>
        <p:txBody>
          <a:bodyPr lIns="64291" tIns="32146" rIns="64291" bIns="32146"/>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000" i="1" spc="0" dirty="0" err="1">
                <a:solidFill>
                  <a:srgbClr val="702269"/>
                </a:solidFill>
              </a:rPr>
              <a:t>mvP</a:t>
            </a:r>
            <a:endParaRPr lang="en-US" sz="1000" i="1" spc="0" dirty="0">
              <a:solidFill>
                <a:srgbClr val="702269"/>
              </a:solidFill>
            </a:endParaRPr>
          </a:p>
        </p:txBody>
      </p:sp>
      <p:sp>
        <p:nvSpPr>
          <p:cNvPr id="63510" name="Title 1"/>
          <p:cNvSpPr txBox="1">
            <a:spLocks/>
          </p:cNvSpPr>
          <p:nvPr/>
        </p:nvSpPr>
        <p:spPr bwMode="auto">
          <a:xfrm>
            <a:off x="2000250" y="3804047"/>
            <a:ext cx="2803922"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70000"/>
              </a:lnSpc>
            </a:pPr>
            <a:r>
              <a:rPr lang="en-US" sz="1000" i="1" dirty="0">
                <a:solidFill>
                  <a:srgbClr val="702269"/>
                </a:solidFill>
                <a:latin typeface="Open Sans Extrabold" charset="0"/>
                <a:ea typeface="ヒラギノ角ゴ ProN W6" charset="0"/>
                <a:cs typeface="ヒラギノ角ゴ ProN W6" charset="0"/>
                <a:sym typeface="Open Sans Extrabold" charset="0"/>
              </a:rPr>
              <a:t>Ideas</a:t>
            </a:r>
          </a:p>
        </p:txBody>
      </p:sp>
      <p:sp>
        <p:nvSpPr>
          <p:cNvPr id="63511" name="Title 1"/>
          <p:cNvSpPr txBox="1">
            <a:spLocks/>
          </p:cNvSpPr>
          <p:nvPr/>
        </p:nvSpPr>
        <p:spPr bwMode="auto">
          <a:xfrm>
            <a:off x="4626124" y="5370080"/>
            <a:ext cx="2803922"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70000"/>
              </a:lnSpc>
            </a:pPr>
            <a:r>
              <a:rPr lang="en-US" sz="1100" i="1" dirty="0">
                <a:solidFill>
                  <a:srgbClr val="702269"/>
                </a:solidFill>
                <a:latin typeface="Open Sans Semibold" charset="0"/>
                <a:ea typeface="ヒラギノ角ゴ ProN W6" charset="0"/>
                <a:cs typeface="ヒラギノ角ゴ ProN W6" charset="0"/>
                <a:sym typeface="Open Sans Extrabold" charset="0"/>
              </a:rPr>
              <a:t>Customer feedback</a:t>
            </a:r>
          </a:p>
        </p:txBody>
      </p:sp>
      <p:cxnSp>
        <p:nvCxnSpPr>
          <p:cNvPr id="60" name="Elbow Connector 59"/>
          <p:cNvCxnSpPr/>
          <p:nvPr/>
        </p:nvCxnSpPr>
        <p:spPr bwMode="auto">
          <a:xfrm rot="10800000" flipV="1">
            <a:off x="6179344" y="4339828"/>
            <a:ext cx="1821656" cy="1125141"/>
          </a:xfrm>
          <a:prstGeom prst="bentConnector3">
            <a:avLst>
              <a:gd name="adj1" fmla="val 978"/>
            </a:avLst>
          </a:prstGeom>
          <a:solidFill>
            <a:srgbClr val="EEEEEE"/>
          </a:solidFill>
          <a:ln w="25400" cap="flat" cmpd="sng" algn="ctr">
            <a:solidFill>
              <a:srgbClr val="808184"/>
            </a:solidFill>
            <a:prstDash val="solid"/>
            <a:round/>
            <a:headEnd type="none" w="lg" len="lg"/>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Elbow Connector 75"/>
          <p:cNvCxnSpPr>
            <a:stCxn id="63510" idx="2"/>
          </p:cNvCxnSpPr>
          <p:nvPr/>
        </p:nvCxnSpPr>
        <p:spPr bwMode="auto">
          <a:xfrm rot="16200000" flipH="1">
            <a:off x="3411140" y="4304109"/>
            <a:ext cx="1151930" cy="1169789"/>
          </a:xfrm>
          <a:prstGeom prst="bentConnector2">
            <a:avLst/>
          </a:prstGeom>
          <a:solidFill>
            <a:srgbClr val="EEEEEE"/>
          </a:solidFill>
          <a:ln w="25400" cap="flat" cmpd="sng" algn="ctr">
            <a:solidFill>
              <a:srgbClr val="808184"/>
            </a:solidFill>
            <a:prstDash val="solid"/>
            <a:round/>
            <a:headEnd type="triangle" w="lg" len="lg"/>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Title 1"/>
          <p:cNvSpPr txBox="1">
            <a:spLocks/>
          </p:cNvSpPr>
          <p:nvPr/>
        </p:nvSpPr>
        <p:spPr>
          <a:xfrm>
            <a:off x="6590109" y="4179094"/>
            <a:ext cx="2803922" cy="508992"/>
          </a:xfrm>
          <a:prstGeom prst="rect">
            <a:avLst/>
          </a:prstGeom>
        </p:spPr>
        <p:txBody>
          <a:bodyPr lIns="64291" tIns="32146" rIns="64291" bIns="32146"/>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000" spc="0" dirty="0">
                <a:solidFill>
                  <a:srgbClr val="702269"/>
                </a:solidFill>
              </a:rPr>
              <a:t>customers</a:t>
            </a:r>
          </a:p>
        </p:txBody>
      </p:sp>
    </p:spTree>
    <p:extLst>
      <p:ext uri="{BB962C8B-B14F-4D97-AF65-F5344CB8AC3E}">
        <p14:creationId xmlns:p14="http://schemas.microsoft.com/office/powerpoint/2010/main" val="2901876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problems become small</a:t>
            </a:r>
            <a:endParaRPr lang="en-US" dirty="0"/>
          </a:p>
        </p:txBody>
      </p:sp>
      <p:pic>
        <p:nvPicPr>
          <p:cNvPr id="4" name="Picture 3" descr="ProjectPl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3229"/>
            <a:ext cx="9144000" cy="5024771"/>
          </a:xfrm>
          <a:prstGeom prst="rect">
            <a:avLst/>
          </a:prstGeom>
        </p:spPr>
      </p:pic>
    </p:spTree>
    <p:extLst>
      <p:ext uri="{BB962C8B-B14F-4D97-AF65-F5344CB8AC3E}">
        <p14:creationId xmlns:p14="http://schemas.microsoft.com/office/powerpoint/2010/main" val="39348539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vergent_techniques_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576559" cy="6858000"/>
          </a:xfrm>
          <a:prstGeom prst="rect">
            <a:avLst/>
          </a:prstGeom>
        </p:spPr>
      </p:pic>
    </p:spTree>
    <p:extLst>
      <p:ext uri="{BB962C8B-B14F-4D97-AF65-F5344CB8AC3E}">
        <p14:creationId xmlns:p14="http://schemas.microsoft.com/office/powerpoint/2010/main" val="18119030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vergent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081" y="-14907"/>
            <a:ext cx="9990082" cy="6872907"/>
          </a:xfrm>
          <a:prstGeom prst="rect">
            <a:avLst/>
          </a:prstGeom>
        </p:spPr>
      </p:pic>
    </p:spTree>
    <p:extLst>
      <p:ext uri="{BB962C8B-B14F-4D97-AF65-F5344CB8AC3E}">
        <p14:creationId xmlns:p14="http://schemas.microsoft.com/office/powerpoint/2010/main" val="25111034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scomfort_02.jpg"/>
          <p:cNvPicPr>
            <a:picLocks noChangeAspect="1"/>
          </p:cNvPicPr>
          <p:nvPr/>
        </p:nvPicPr>
        <p:blipFill rotWithShape="1">
          <a:blip r:embed="rId3">
            <a:extLst>
              <a:ext uri="{28A0092B-C50C-407E-A947-70E740481C1C}">
                <a14:useLocalDpi xmlns:a14="http://schemas.microsoft.com/office/drawing/2010/main" val="0"/>
              </a:ext>
            </a:extLst>
          </a:blip>
          <a:srcRect r="14430"/>
          <a:stretch/>
        </p:blipFill>
        <p:spPr>
          <a:xfrm>
            <a:off x="-1" y="909053"/>
            <a:ext cx="9144001" cy="5948947"/>
          </a:xfrm>
          <a:prstGeom prst="rect">
            <a:avLst/>
          </a:prstGeom>
        </p:spPr>
      </p:pic>
    </p:spTree>
    <p:extLst>
      <p:ext uri="{BB962C8B-B14F-4D97-AF65-F5344CB8AC3E}">
        <p14:creationId xmlns:p14="http://schemas.microsoft.com/office/powerpoint/2010/main" val="16504555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IMGP0028.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1655234" y="1637243"/>
            <a:ext cx="6891867" cy="3581400"/>
          </a:xfrm>
          <a:prstGeom prst="rect">
            <a:avLst/>
          </a:prstGeom>
        </p:spPr>
      </p:pic>
      <p:pic>
        <p:nvPicPr>
          <p:cNvPr id="5" name="Picture 4" descr="IMGP0030.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2644139" y="537636"/>
            <a:ext cx="7416803" cy="5562602"/>
          </a:xfrm>
          <a:prstGeom prst="rect">
            <a:avLst/>
          </a:prstGeom>
        </p:spPr>
      </p:pic>
      <p:sp>
        <p:nvSpPr>
          <p:cNvPr id="6" name="Rectangle 5"/>
          <p:cNvSpPr/>
          <p:nvPr/>
        </p:nvSpPr>
        <p:spPr>
          <a:xfrm>
            <a:off x="361679" y="5761122"/>
            <a:ext cx="3219721" cy="1096880"/>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230627" y="6127722"/>
            <a:ext cx="2996592" cy="369332"/>
          </a:xfrm>
          <a:prstGeom prst="rect">
            <a:avLst/>
          </a:prstGeom>
          <a:noFill/>
        </p:spPr>
        <p:txBody>
          <a:bodyPr wrap="square" rtlCol="0">
            <a:spAutoFit/>
          </a:bodyPr>
          <a:lstStyle/>
          <a:p>
            <a:r>
              <a:rPr lang="en-US" dirty="0" smtClean="0">
                <a:solidFill>
                  <a:srgbClr val="FFFFFF"/>
                </a:solidFill>
              </a:rPr>
              <a:t>HOW MIGHT WE…?</a:t>
            </a:r>
            <a:endParaRPr lang="en-US" dirty="0">
              <a:solidFill>
                <a:srgbClr val="FFFFFF"/>
              </a:solidFill>
            </a:endParaRPr>
          </a:p>
        </p:txBody>
      </p:sp>
      <p:pic>
        <p:nvPicPr>
          <p:cNvPr id="8" name="Picture 7"/>
          <p:cNvPicPr>
            <a:picLocks noChangeAspect="1"/>
          </p:cNvPicPr>
          <p:nvPr/>
        </p:nvPicPr>
        <p:blipFill>
          <a:blip r:embed="rId5"/>
          <a:stretch>
            <a:fillRect/>
          </a:stretch>
        </p:blipFill>
        <p:spPr>
          <a:xfrm>
            <a:off x="594226" y="6074250"/>
            <a:ext cx="535405" cy="535405"/>
          </a:xfrm>
          <a:prstGeom prst="rect">
            <a:avLst/>
          </a:prstGeom>
        </p:spPr>
      </p:pic>
    </p:spTree>
    <p:extLst>
      <p:ext uri="{BB962C8B-B14F-4D97-AF65-F5344CB8AC3E}">
        <p14:creationId xmlns:p14="http://schemas.microsoft.com/office/powerpoint/2010/main" val="28831418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IMGP0037.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1245726" y="-1245726"/>
            <a:ext cx="6881149" cy="9372600"/>
          </a:xfrm>
          <a:prstGeom prst="rect">
            <a:avLst/>
          </a:prstGeom>
        </p:spPr>
      </p:pic>
    </p:spTree>
    <p:extLst>
      <p:ext uri="{BB962C8B-B14F-4D97-AF65-F5344CB8AC3E}">
        <p14:creationId xmlns:p14="http://schemas.microsoft.com/office/powerpoint/2010/main" val="32086914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45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4493858" y="0"/>
            <a:ext cx="4090735" cy="1096880"/>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4735978" y="291326"/>
            <a:ext cx="519880" cy="519880"/>
          </a:xfrm>
          <a:prstGeom prst="rect">
            <a:avLst/>
          </a:prstGeom>
        </p:spPr>
      </p:pic>
      <p:sp>
        <p:nvSpPr>
          <p:cNvPr id="7" name="TextBox 6"/>
          <p:cNvSpPr txBox="1"/>
          <p:nvPr/>
        </p:nvSpPr>
        <p:spPr>
          <a:xfrm>
            <a:off x="5362806" y="366600"/>
            <a:ext cx="2996592" cy="369332"/>
          </a:xfrm>
          <a:prstGeom prst="rect">
            <a:avLst/>
          </a:prstGeom>
          <a:noFill/>
        </p:spPr>
        <p:txBody>
          <a:bodyPr wrap="square" rtlCol="0">
            <a:spAutoFit/>
          </a:bodyPr>
          <a:lstStyle/>
          <a:p>
            <a:r>
              <a:rPr lang="en-US" dirty="0" smtClean="0">
                <a:solidFill>
                  <a:srgbClr val="FFFFFF"/>
                </a:solidFill>
              </a:rPr>
              <a:t>COLLABORATIVE SKETCHING</a:t>
            </a:r>
            <a:endParaRPr lang="en-US" dirty="0">
              <a:solidFill>
                <a:srgbClr val="FFFFFF"/>
              </a:solidFill>
            </a:endParaRPr>
          </a:p>
        </p:txBody>
      </p:sp>
    </p:spTree>
    <p:extLst>
      <p:ext uri="{BB962C8B-B14F-4D97-AF65-F5344CB8AC3E}">
        <p14:creationId xmlns:p14="http://schemas.microsoft.com/office/powerpoint/2010/main" val="32212136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IMG_349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508000" y="5641474"/>
            <a:ext cx="3529264" cy="1216528"/>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618311" y="5913828"/>
            <a:ext cx="2058005" cy="646331"/>
          </a:xfrm>
          <a:prstGeom prst="rect">
            <a:avLst/>
          </a:prstGeom>
          <a:noFill/>
        </p:spPr>
        <p:txBody>
          <a:bodyPr wrap="square" rtlCol="0">
            <a:spAutoFit/>
          </a:bodyPr>
          <a:lstStyle/>
          <a:p>
            <a:r>
              <a:rPr lang="en-US" dirty="0" smtClean="0">
                <a:solidFill>
                  <a:srgbClr val="FFFFFF"/>
                </a:solidFill>
              </a:rPr>
              <a:t>PRIORITISATION &amp; RELEASE PLANNING</a:t>
            </a:r>
            <a:endParaRPr lang="en-US" dirty="0">
              <a:solidFill>
                <a:srgbClr val="FFFFFF"/>
              </a:solidFill>
            </a:endParaRPr>
          </a:p>
        </p:txBody>
      </p:sp>
      <p:pic>
        <p:nvPicPr>
          <p:cNvPr id="6" name="Picture 5"/>
          <p:cNvPicPr>
            <a:picLocks noChangeAspect="1"/>
          </p:cNvPicPr>
          <p:nvPr/>
        </p:nvPicPr>
        <p:blipFill>
          <a:blip r:embed="rId4"/>
          <a:stretch>
            <a:fillRect/>
          </a:stretch>
        </p:blipFill>
        <p:spPr>
          <a:xfrm>
            <a:off x="788801" y="5944543"/>
            <a:ext cx="615616" cy="615616"/>
          </a:xfrm>
          <a:prstGeom prst="rect">
            <a:avLst/>
          </a:prstGeom>
        </p:spPr>
      </p:pic>
    </p:spTree>
    <p:extLst>
      <p:ext uri="{BB962C8B-B14F-4D97-AF65-F5344CB8AC3E}">
        <p14:creationId xmlns:p14="http://schemas.microsoft.com/office/powerpoint/2010/main" val="30553329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Slic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508000" y="5641474"/>
            <a:ext cx="3529264" cy="1216528"/>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618311" y="5913828"/>
            <a:ext cx="2058005" cy="646331"/>
          </a:xfrm>
          <a:prstGeom prst="rect">
            <a:avLst/>
          </a:prstGeom>
          <a:noFill/>
        </p:spPr>
        <p:txBody>
          <a:bodyPr wrap="square" rtlCol="0">
            <a:spAutoFit/>
          </a:bodyPr>
          <a:lstStyle/>
          <a:p>
            <a:r>
              <a:rPr lang="en-US" dirty="0" smtClean="0">
                <a:solidFill>
                  <a:srgbClr val="FFFFFF"/>
                </a:solidFill>
              </a:rPr>
              <a:t>PRIORITISATION &amp; RELEASE PLANNING</a:t>
            </a:r>
            <a:endParaRPr lang="en-US" dirty="0">
              <a:solidFill>
                <a:srgbClr val="FFFFFF"/>
              </a:solidFill>
            </a:endParaRPr>
          </a:p>
        </p:txBody>
      </p:sp>
      <p:pic>
        <p:nvPicPr>
          <p:cNvPr id="6" name="Picture 5"/>
          <p:cNvPicPr>
            <a:picLocks noChangeAspect="1"/>
          </p:cNvPicPr>
          <p:nvPr/>
        </p:nvPicPr>
        <p:blipFill>
          <a:blip r:embed="rId4"/>
          <a:stretch>
            <a:fillRect/>
          </a:stretch>
        </p:blipFill>
        <p:spPr>
          <a:xfrm>
            <a:off x="788801" y="5944543"/>
            <a:ext cx="615616" cy="615616"/>
          </a:xfrm>
          <a:prstGeom prst="rect">
            <a:avLst/>
          </a:prstGeom>
        </p:spPr>
      </p:pic>
    </p:spTree>
    <p:extLst>
      <p:ext uri="{BB962C8B-B14F-4D97-AF65-F5344CB8AC3E}">
        <p14:creationId xmlns:p14="http://schemas.microsoft.com/office/powerpoint/2010/main" val="19396943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00"/>
            <a:ext cx="9144000" cy="6747387"/>
          </a:xfrm>
          <a:prstGeom prst="rect">
            <a:avLst/>
          </a:prstGeom>
        </p:spPr>
      </p:pic>
      <p:sp>
        <p:nvSpPr>
          <p:cNvPr id="7" name="TextBox 6"/>
          <p:cNvSpPr txBox="1"/>
          <p:nvPr/>
        </p:nvSpPr>
        <p:spPr>
          <a:xfrm>
            <a:off x="553357" y="1415143"/>
            <a:ext cx="2286000" cy="1477328"/>
          </a:xfrm>
          <a:prstGeom prst="rect">
            <a:avLst/>
          </a:prstGeom>
          <a:noFill/>
        </p:spPr>
        <p:txBody>
          <a:bodyPr wrap="square" rtlCol="0">
            <a:spAutoFit/>
          </a:bodyPr>
          <a:lstStyle/>
          <a:p>
            <a:r>
              <a:rPr lang="en-US" dirty="0" smtClean="0">
                <a:solidFill>
                  <a:schemeClr val="bg1"/>
                </a:solidFill>
                <a:latin typeface="Open Sans"/>
                <a:cs typeface="Open Sans"/>
              </a:rPr>
              <a:t>Analytical</a:t>
            </a:r>
          </a:p>
          <a:p>
            <a:r>
              <a:rPr lang="en-US" dirty="0" smtClean="0">
                <a:solidFill>
                  <a:schemeClr val="bg1"/>
                </a:solidFill>
                <a:latin typeface="Open Sans"/>
                <a:cs typeface="Open Sans"/>
              </a:rPr>
              <a:t>Fact-driven</a:t>
            </a:r>
          </a:p>
          <a:p>
            <a:r>
              <a:rPr lang="en-US" dirty="0" smtClean="0">
                <a:solidFill>
                  <a:schemeClr val="bg1"/>
                </a:solidFill>
                <a:latin typeface="Open Sans"/>
                <a:cs typeface="Open Sans"/>
              </a:rPr>
              <a:t>Logical</a:t>
            </a:r>
          </a:p>
          <a:p>
            <a:r>
              <a:rPr lang="en-US" dirty="0" smtClean="0">
                <a:solidFill>
                  <a:schemeClr val="bg1"/>
                </a:solidFill>
                <a:latin typeface="Open Sans"/>
                <a:cs typeface="Open Sans"/>
              </a:rPr>
              <a:t>Good at planning</a:t>
            </a:r>
          </a:p>
          <a:p>
            <a:r>
              <a:rPr lang="en-US" dirty="0" smtClean="0">
                <a:solidFill>
                  <a:schemeClr val="bg1"/>
                </a:solidFill>
                <a:latin typeface="Open Sans"/>
                <a:cs typeface="Open Sans"/>
              </a:rPr>
              <a:t>Linear</a:t>
            </a:r>
            <a:endParaRPr lang="en-US" dirty="0">
              <a:solidFill>
                <a:schemeClr val="bg1"/>
              </a:solidFill>
              <a:latin typeface="Open Sans"/>
              <a:cs typeface="Open Sans"/>
            </a:endParaRPr>
          </a:p>
        </p:txBody>
      </p:sp>
      <p:sp>
        <p:nvSpPr>
          <p:cNvPr id="8" name="TextBox 7"/>
          <p:cNvSpPr txBox="1"/>
          <p:nvPr/>
        </p:nvSpPr>
        <p:spPr>
          <a:xfrm>
            <a:off x="6516216" y="1415143"/>
            <a:ext cx="2201427" cy="1477328"/>
          </a:xfrm>
          <a:prstGeom prst="rect">
            <a:avLst/>
          </a:prstGeom>
          <a:noFill/>
        </p:spPr>
        <p:txBody>
          <a:bodyPr wrap="square" rtlCol="0">
            <a:spAutoFit/>
          </a:bodyPr>
          <a:lstStyle/>
          <a:p>
            <a:pPr algn="r"/>
            <a:r>
              <a:rPr lang="en-US" dirty="0" smtClean="0">
                <a:solidFill>
                  <a:schemeClr val="bg1"/>
                </a:solidFill>
                <a:latin typeface="Open Sans"/>
                <a:cs typeface="Open Sans"/>
              </a:rPr>
              <a:t>Visual</a:t>
            </a:r>
          </a:p>
          <a:p>
            <a:pPr algn="r"/>
            <a:r>
              <a:rPr lang="en-US" dirty="0" smtClean="0">
                <a:solidFill>
                  <a:schemeClr val="bg1"/>
                </a:solidFill>
                <a:latin typeface="Open Sans"/>
                <a:cs typeface="Open Sans"/>
              </a:rPr>
              <a:t>Intuitive</a:t>
            </a:r>
          </a:p>
          <a:p>
            <a:pPr algn="r"/>
            <a:r>
              <a:rPr lang="en-US" dirty="0" smtClean="0">
                <a:solidFill>
                  <a:schemeClr val="bg1"/>
                </a:solidFill>
                <a:latin typeface="Open Sans"/>
                <a:cs typeface="Open Sans"/>
              </a:rPr>
              <a:t>Lateral</a:t>
            </a:r>
          </a:p>
          <a:p>
            <a:pPr algn="r"/>
            <a:r>
              <a:rPr lang="en-US" dirty="0" smtClean="0">
                <a:solidFill>
                  <a:schemeClr val="bg1"/>
                </a:solidFill>
                <a:latin typeface="Open Sans"/>
                <a:cs typeface="Open Sans"/>
              </a:rPr>
              <a:t>Creative</a:t>
            </a:r>
          </a:p>
          <a:p>
            <a:pPr algn="r"/>
            <a:r>
              <a:rPr lang="en-US" dirty="0" smtClean="0">
                <a:solidFill>
                  <a:schemeClr val="bg1"/>
                </a:solidFill>
                <a:latin typeface="Open Sans"/>
                <a:cs typeface="Open Sans"/>
              </a:rPr>
              <a:t>Visionary</a:t>
            </a:r>
            <a:endParaRPr lang="en-US" dirty="0">
              <a:solidFill>
                <a:schemeClr val="bg1"/>
              </a:solidFill>
              <a:latin typeface="Open Sans"/>
              <a:cs typeface="Open Sans"/>
            </a:endParaRPr>
          </a:p>
        </p:txBody>
      </p:sp>
    </p:spTree>
    <p:extLst>
      <p:ext uri="{BB962C8B-B14F-4D97-AF65-F5344CB8AC3E}">
        <p14:creationId xmlns:p14="http://schemas.microsoft.com/office/powerpoint/2010/main" val="33169738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IMG_466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0300"/>
            <a:ext cx="9144000" cy="2054013"/>
          </a:xfrm>
          <a:prstGeom prst="rect">
            <a:avLst/>
          </a:prstGeom>
        </p:spPr>
      </p:pic>
      <p:grpSp>
        <p:nvGrpSpPr>
          <p:cNvPr id="11" name="Group 10"/>
          <p:cNvGrpSpPr/>
          <p:nvPr/>
        </p:nvGrpSpPr>
        <p:grpSpPr>
          <a:xfrm>
            <a:off x="537028" y="2703286"/>
            <a:ext cx="6017042" cy="2861129"/>
            <a:chOff x="537028" y="2703286"/>
            <a:chExt cx="6017042" cy="2861129"/>
          </a:xfrm>
        </p:grpSpPr>
        <p:pic>
          <p:nvPicPr>
            <p:cNvPr id="6" name="Picture 5"/>
            <p:cNvPicPr>
              <a:picLocks noChangeAspect="1"/>
            </p:cNvPicPr>
            <p:nvPr/>
          </p:nvPicPr>
          <p:blipFill>
            <a:blip r:embed="rId4"/>
            <a:stretch>
              <a:fillRect/>
            </a:stretch>
          </p:blipFill>
          <p:spPr>
            <a:xfrm>
              <a:off x="537028" y="5067300"/>
              <a:ext cx="497115" cy="497115"/>
            </a:xfrm>
            <a:prstGeom prst="rect">
              <a:avLst/>
            </a:prstGeom>
          </p:spPr>
        </p:pic>
        <p:pic>
          <p:nvPicPr>
            <p:cNvPr id="7" name="Picture 6"/>
            <p:cNvPicPr>
              <a:picLocks noChangeAspect="1"/>
            </p:cNvPicPr>
            <p:nvPr/>
          </p:nvPicPr>
          <p:blipFill>
            <a:blip r:embed="rId4"/>
            <a:stretch>
              <a:fillRect/>
            </a:stretch>
          </p:blipFill>
          <p:spPr>
            <a:xfrm>
              <a:off x="6056955" y="5067300"/>
              <a:ext cx="497115" cy="497115"/>
            </a:xfrm>
            <a:prstGeom prst="rect">
              <a:avLst/>
            </a:prstGeom>
          </p:spPr>
        </p:pic>
        <p:cxnSp>
          <p:nvCxnSpPr>
            <p:cNvPr id="8" name="Straight Arrow Connector 7"/>
            <p:cNvCxnSpPr>
              <a:stCxn id="6" idx="0"/>
            </p:cNvCxnSpPr>
            <p:nvPr/>
          </p:nvCxnSpPr>
          <p:spPr>
            <a:xfrm flipH="1" flipV="1">
              <a:off x="780143" y="2703286"/>
              <a:ext cx="5443" cy="2364014"/>
            </a:xfrm>
            <a:prstGeom prst="straightConnector1">
              <a:avLst/>
            </a:prstGeom>
            <a:ln>
              <a:solidFill>
                <a:schemeClr val="bg1"/>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6305635" y="3247571"/>
              <a:ext cx="1" cy="1819729"/>
            </a:xfrm>
            <a:prstGeom prst="straightConnector1">
              <a:avLst/>
            </a:prstGeom>
            <a:ln>
              <a:solidFill>
                <a:schemeClr val="bg1"/>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1117600" y="1271815"/>
            <a:ext cx="7056544" cy="1513114"/>
            <a:chOff x="1117600" y="1271815"/>
            <a:chExt cx="7056544" cy="1513114"/>
          </a:xfrm>
        </p:grpSpPr>
        <p:pic>
          <p:nvPicPr>
            <p:cNvPr id="12" name="Picture 11"/>
            <p:cNvPicPr>
              <a:picLocks noChangeAspect="1"/>
            </p:cNvPicPr>
            <p:nvPr/>
          </p:nvPicPr>
          <p:blipFill>
            <a:blip r:embed="rId5"/>
            <a:stretch>
              <a:fillRect/>
            </a:stretch>
          </p:blipFill>
          <p:spPr>
            <a:xfrm>
              <a:off x="1117600" y="1271815"/>
              <a:ext cx="505800" cy="505800"/>
            </a:xfrm>
            <a:prstGeom prst="rect">
              <a:avLst/>
            </a:prstGeom>
          </p:spPr>
        </p:pic>
        <p:pic>
          <p:nvPicPr>
            <p:cNvPr id="13" name="Picture 12"/>
            <p:cNvPicPr>
              <a:picLocks noChangeAspect="1"/>
            </p:cNvPicPr>
            <p:nvPr/>
          </p:nvPicPr>
          <p:blipFill>
            <a:blip r:embed="rId5"/>
            <a:stretch>
              <a:fillRect/>
            </a:stretch>
          </p:blipFill>
          <p:spPr>
            <a:xfrm>
              <a:off x="1907704" y="1271815"/>
              <a:ext cx="505800" cy="505800"/>
            </a:xfrm>
            <a:prstGeom prst="rect">
              <a:avLst/>
            </a:prstGeom>
          </p:spPr>
        </p:pic>
        <p:pic>
          <p:nvPicPr>
            <p:cNvPr id="14" name="Picture 13"/>
            <p:cNvPicPr>
              <a:picLocks noChangeAspect="1"/>
            </p:cNvPicPr>
            <p:nvPr/>
          </p:nvPicPr>
          <p:blipFill>
            <a:blip r:embed="rId5"/>
            <a:stretch>
              <a:fillRect/>
            </a:stretch>
          </p:blipFill>
          <p:spPr>
            <a:xfrm>
              <a:off x="2555776" y="1271815"/>
              <a:ext cx="505800" cy="505800"/>
            </a:xfrm>
            <a:prstGeom prst="rect">
              <a:avLst/>
            </a:prstGeom>
          </p:spPr>
        </p:pic>
        <p:pic>
          <p:nvPicPr>
            <p:cNvPr id="15" name="Picture 14"/>
            <p:cNvPicPr>
              <a:picLocks noChangeAspect="1"/>
            </p:cNvPicPr>
            <p:nvPr/>
          </p:nvPicPr>
          <p:blipFill>
            <a:blip r:embed="rId5"/>
            <a:stretch>
              <a:fillRect/>
            </a:stretch>
          </p:blipFill>
          <p:spPr>
            <a:xfrm>
              <a:off x="3275856" y="1271815"/>
              <a:ext cx="505800" cy="505800"/>
            </a:xfrm>
            <a:prstGeom prst="rect">
              <a:avLst/>
            </a:prstGeom>
          </p:spPr>
        </p:pic>
        <p:pic>
          <p:nvPicPr>
            <p:cNvPr id="16" name="Picture 15"/>
            <p:cNvPicPr>
              <a:picLocks noChangeAspect="1"/>
            </p:cNvPicPr>
            <p:nvPr/>
          </p:nvPicPr>
          <p:blipFill>
            <a:blip r:embed="rId5"/>
            <a:stretch>
              <a:fillRect/>
            </a:stretch>
          </p:blipFill>
          <p:spPr>
            <a:xfrm>
              <a:off x="4788024" y="1271815"/>
              <a:ext cx="505800" cy="505800"/>
            </a:xfrm>
            <a:prstGeom prst="rect">
              <a:avLst/>
            </a:prstGeom>
          </p:spPr>
        </p:pic>
        <p:pic>
          <p:nvPicPr>
            <p:cNvPr id="17" name="Picture 16"/>
            <p:cNvPicPr>
              <a:picLocks noChangeAspect="1"/>
            </p:cNvPicPr>
            <p:nvPr/>
          </p:nvPicPr>
          <p:blipFill>
            <a:blip r:embed="rId5"/>
            <a:stretch>
              <a:fillRect/>
            </a:stretch>
          </p:blipFill>
          <p:spPr>
            <a:xfrm>
              <a:off x="7668344" y="1271815"/>
              <a:ext cx="505800" cy="505800"/>
            </a:xfrm>
            <a:prstGeom prst="rect">
              <a:avLst/>
            </a:prstGeom>
          </p:spPr>
        </p:pic>
        <p:cxnSp>
          <p:nvCxnSpPr>
            <p:cNvPr id="18" name="Straight Arrow Connector 17"/>
            <p:cNvCxnSpPr/>
            <p:nvPr/>
          </p:nvCxnSpPr>
          <p:spPr>
            <a:xfrm flipH="1">
              <a:off x="1382487" y="1777615"/>
              <a:ext cx="1" cy="535599"/>
            </a:xfrm>
            <a:prstGeom prst="straightConnector1">
              <a:avLst/>
            </a:prstGeom>
            <a:ln>
              <a:solidFill>
                <a:schemeClr val="bg1"/>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177594" y="1777615"/>
              <a:ext cx="1" cy="535599"/>
            </a:xfrm>
            <a:prstGeom prst="straightConnector1">
              <a:avLst/>
            </a:prstGeom>
            <a:ln>
              <a:solidFill>
                <a:schemeClr val="bg1"/>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816596" y="1777615"/>
              <a:ext cx="1" cy="1007314"/>
            </a:xfrm>
            <a:prstGeom prst="straightConnector1">
              <a:avLst/>
            </a:prstGeom>
            <a:ln>
              <a:solidFill>
                <a:schemeClr val="bg1"/>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537235" y="1777615"/>
              <a:ext cx="1" cy="1007314"/>
            </a:xfrm>
            <a:prstGeom prst="straightConnector1">
              <a:avLst/>
            </a:prstGeom>
            <a:ln>
              <a:solidFill>
                <a:schemeClr val="bg1"/>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5039773" y="1777615"/>
              <a:ext cx="1" cy="771456"/>
            </a:xfrm>
            <a:prstGeom prst="straightConnector1">
              <a:avLst/>
            </a:prstGeom>
            <a:ln>
              <a:solidFill>
                <a:schemeClr val="bg1"/>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7938794" y="1777615"/>
              <a:ext cx="1" cy="535599"/>
            </a:xfrm>
            <a:prstGeom prst="straightConnector1">
              <a:avLst/>
            </a:prstGeom>
            <a:ln>
              <a:solidFill>
                <a:schemeClr val="bg1"/>
              </a:solidFill>
              <a:tailEnd type="arrow"/>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655283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VERGENT.eps"/>
          <p:cNvPicPr>
            <a:picLocks noChangeAspect="1"/>
          </p:cNvPicPr>
          <p:nvPr/>
        </p:nvPicPr>
        <p:blipFill rotWithShape="1">
          <a:blip r:embed="rId3">
            <a:extLst>
              <a:ext uri="{28A0092B-C50C-407E-A947-70E740481C1C}">
                <a14:useLocalDpi xmlns:a14="http://schemas.microsoft.com/office/drawing/2010/main" val="0"/>
              </a:ext>
            </a:extLst>
          </a:blip>
          <a:srcRect t="9162" b="9552"/>
          <a:stretch/>
        </p:blipFill>
        <p:spPr>
          <a:xfrm>
            <a:off x="-65561" y="0"/>
            <a:ext cx="9309986" cy="6858000"/>
          </a:xfrm>
          <a:prstGeom prst="rect">
            <a:avLst/>
          </a:prstGeom>
        </p:spPr>
      </p:pic>
      <p:sp>
        <p:nvSpPr>
          <p:cNvPr id="3" name="TextBox 2"/>
          <p:cNvSpPr txBox="1"/>
          <p:nvPr/>
        </p:nvSpPr>
        <p:spPr>
          <a:xfrm rot="1322614">
            <a:off x="5255300" y="4326056"/>
            <a:ext cx="2286000" cy="369332"/>
          </a:xfrm>
          <a:prstGeom prst="rect">
            <a:avLst/>
          </a:prstGeom>
          <a:noFill/>
        </p:spPr>
        <p:txBody>
          <a:bodyPr wrap="square" rtlCol="0">
            <a:spAutoFit/>
          </a:bodyPr>
          <a:lstStyle/>
          <a:p>
            <a:r>
              <a:rPr lang="en-US" dirty="0" smtClean="0">
                <a:solidFill>
                  <a:schemeClr val="bg1"/>
                </a:solidFill>
              </a:rPr>
              <a:t>Expansive</a:t>
            </a:r>
            <a:endParaRPr lang="en-US" dirty="0">
              <a:solidFill>
                <a:schemeClr val="bg1"/>
              </a:solidFill>
            </a:endParaRPr>
          </a:p>
        </p:txBody>
      </p:sp>
      <p:sp>
        <p:nvSpPr>
          <p:cNvPr id="5" name="TextBox 4"/>
          <p:cNvSpPr txBox="1"/>
          <p:nvPr/>
        </p:nvSpPr>
        <p:spPr>
          <a:xfrm rot="19489051">
            <a:off x="5357700" y="1113272"/>
            <a:ext cx="2286000" cy="369332"/>
          </a:xfrm>
          <a:prstGeom prst="rect">
            <a:avLst/>
          </a:prstGeom>
          <a:noFill/>
        </p:spPr>
        <p:txBody>
          <a:bodyPr wrap="square" rtlCol="0">
            <a:spAutoFit/>
          </a:bodyPr>
          <a:lstStyle/>
          <a:p>
            <a:r>
              <a:rPr lang="en-US" dirty="0" smtClean="0">
                <a:solidFill>
                  <a:schemeClr val="bg1"/>
                </a:solidFill>
              </a:rPr>
              <a:t>Spontaneous</a:t>
            </a:r>
            <a:endParaRPr lang="en-US" dirty="0">
              <a:solidFill>
                <a:schemeClr val="bg1"/>
              </a:solidFill>
            </a:endParaRPr>
          </a:p>
        </p:txBody>
      </p:sp>
      <p:sp>
        <p:nvSpPr>
          <p:cNvPr id="6" name="TextBox 5"/>
          <p:cNvSpPr txBox="1"/>
          <p:nvPr/>
        </p:nvSpPr>
        <p:spPr>
          <a:xfrm rot="18699879">
            <a:off x="4943546" y="328534"/>
            <a:ext cx="2286000" cy="369332"/>
          </a:xfrm>
          <a:prstGeom prst="rect">
            <a:avLst/>
          </a:prstGeom>
          <a:noFill/>
        </p:spPr>
        <p:txBody>
          <a:bodyPr wrap="square" rtlCol="0">
            <a:spAutoFit/>
          </a:bodyPr>
          <a:lstStyle/>
          <a:p>
            <a:r>
              <a:rPr lang="en-US" dirty="0" smtClean="0">
                <a:solidFill>
                  <a:schemeClr val="bg1"/>
                </a:solidFill>
              </a:rPr>
              <a:t>Free flow</a:t>
            </a:r>
            <a:endParaRPr lang="en-US" dirty="0">
              <a:solidFill>
                <a:schemeClr val="bg1"/>
              </a:solidFill>
            </a:endParaRPr>
          </a:p>
        </p:txBody>
      </p:sp>
      <p:sp>
        <p:nvSpPr>
          <p:cNvPr id="7" name="TextBox 6"/>
          <p:cNvSpPr txBox="1"/>
          <p:nvPr/>
        </p:nvSpPr>
        <p:spPr>
          <a:xfrm rot="2137085">
            <a:off x="5029267" y="5108421"/>
            <a:ext cx="2286000" cy="369332"/>
          </a:xfrm>
          <a:prstGeom prst="rect">
            <a:avLst/>
          </a:prstGeom>
          <a:noFill/>
        </p:spPr>
        <p:txBody>
          <a:bodyPr wrap="square" rtlCol="0">
            <a:spAutoFit/>
          </a:bodyPr>
          <a:lstStyle/>
          <a:p>
            <a:r>
              <a:rPr lang="en-US" dirty="0" smtClean="0">
                <a:solidFill>
                  <a:schemeClr val="bg1"/>
                </a:solidFill>
              </a:rPr>
              <a:t>Curiosity </a:t>
            </a:r>
            <a:endParaRPr lang="en-US" dirty="0">
              <a:solidFill>
                <a:schemeClr val="bg1"/>
              </a:solidFill>
            </a:endParaRPr>
          </a:p>
        </p:txBody>
      </p:sp>
      <p:sp>
        <p:nvSpPr>
          <p:cNvPr id="8" name="TextBox 7"/>
          <p:cNvSpPr txBox="1"/>
          <p:nvPr/>
        </p:nvSpPr>
        <p:spPr>
          <a:xfrm rot="20516736">
            <a:off x="5534754" y="2155698"/>
            <a:ext cx="2286000" cy="369332"/>
          </a:xfrm>
          <a:prstGeom prst="rect">
            <a:avLst/>
          </a:prstGeom>
          <a:noFill/>
        </p:spPr>
        <p:txBody>
          <a:bodyPr wrap="square" rtlCol="0">
            <a:spAutoFit/>
          </a:bodyPr>
          <a:lstStyle/>
          <a:p>
            <a:r>
              <a:rPr lang="en-US" dirty="0" smtClean="0">
                <a:solidFill>
                  <a:schemeClr val="bg1"/>
                </a:solidFill>
              </a:rPr>
              <a:t>Seeks to build</a:t>
            </a:r>
            <a:endParaRPr lang="en-US" dirty="0">
              <a:solidFill>
                <a:schemeClr val="bg1"/>
              </a:solidFill>
            </a:endParaRPr>
          </a:p>
        </p:txBody>
      </p:sp>
      <p:sp>
        <p:nvSpPr>
          <p:cNvPr id="9" name="TextBox 8"/>
          <p:cNvSpPr txBox="1"/>
          <p:nvPr/>
        </p:nvSpPr>
        <p:spPr>
          <a:xfrm>
            <a:off x="5464915" y="3258275"/>
            <a:ext cx="2286000" cy="369332"/>
          </a:xfrm>
          <a:prstGeom prst="rect">
            <a:avLst/>
          </a:prstGeom>
          <a:noFill/>
        </p:spPr>
        <p:txBody>
          <a:bodyPr wrap="square" rtlCol="0">
            <a:spAutoFit/>
          </a:bodyPr>
          <a:lstStyle/>
          <a:p>
            <a:r>
              <a:rPr lang="en-US" dirty="0" smtClean="0">
                <a:solidFill>
                  <a:schemeClr val="bg1"/>
                </a:solidFill>
              </a:rPr>
              <a:t>Risk taking</a:t>
            </a:r>
            <a:endParaRPr lang="en-US" dirty="0">
              <a:solidFill>
                <a:schemeClr val="bg1"/>
              </a:solidFill>
            </a:endParaRPr>
          </a:p>
        </p:txBody>
      </p:sp>
      <p:sp>
        <p:nvSpPr>
          <p:cNvPr id="2" name="Rectangle 1"/>
          <p:cNvSpPr/>
          <p:nvPr/>
        </p:nvSpPr>
        <p:spPr>
          <a:xfrm>
            <a:off x="160422" y="524714"/>
            <a:ext cx="4088305" cy="1477328"/>
          </a:xfrm>
          <a:prstGeom prst="rect">
            <a:avLst/>
          </a:prstGeom>
        </p:spPr>
        <p:txBody>
          <a:bodyPr wrap="square">
            <a:spAutoFit/>
          </a:bodyPr>
          <a:lstStyle/>
          <a:p>
            <a:pPr>
              <a:defRPr/>
            </a:pPr>
            <a:r>
              <a:rPr lang="en-US" b="1" dirty="0" smtClean="0">
                <a:solidFill>
                  <a:schemeClr val="bg1"/>
                </a:solidFill>
                <a:latin typeface="Open Sans"/>
                <a:cs typeface="Open Sans"/>
              </a:rPr>
              <a:t>DIVERGENT THINKING</a:t>
            </a:r>
          </a:p>
          <a:p>
            <a:pPr>
              <a:defRPr/>
            </a:pPr>
            <a:r>
              <a:rPr lang="en-US" dirty="0" smtClean="0">
                <a:latin typeface="Open Sans"/>
                <a:cs typeface="Open Sans"/>
              </a:rPr>
              <a:t>is </a:t>
            </a:r>
            <a:r>
              <a:rPr lang="en-US" dirty="0">
                <a:latin typeface="Open Sans"/>
                <a:cs typeface="Open Sans"/>
              </a:rPr>
              <a:t>a thought process or method used to generate creative ideas by exploring many possible solutions</a:t>
            </a:r>
            <a:r>
              <a:rPr lang="en-US" dirty="0" smtClean="0">
                <a:latin typeface="Open Sans"/>
                <a:cs typeface="Open Sans"/>
              </a:rPr>
              <a:t>.  It is open, expansive.</a:t>
            </a:r>
            <a:endParaRPr lang="en-US" dirty="0">
              <a:latin typeface="Open Sans"/>
              <a:cs typeface="Open Sans"/>
            </a:endParaRPr>
          </a:p>
        </p:txBody>
      </p:sp>
      <p:sp>
        <p:nvSpPr>
          <p:cNvPr id="10" name="TextBox 9"/>
          <p:cNvSpPr txBox="1"/>
          <p:nvPr/>
        </p:nvSpPr>
        <p:spPr>
          <a:xfrm rot="2866824">
            <a:off x="4685110" y="5784564"/>
            <a:ext cx="2286000" cy="369332"/>
          </a:xfrm>
          <a:prstGeom prst="rect">
            <a:avLst/>
          </a:prstGeom>
          <a:noFill/>
        </p:spPr>
        <p:txBody>
          <a:bodyPr wrap="square" rtlCol="0">
            <a:spAutoFit/>
          </a:bodyPr>
          <a:lstStyle/>
          <a:p>
            <a:r>
              <a:rPr lang="en-US" dirty="0" smtClean="0">
                <a:solidFill>
                  <a:schemeClr val="bg1"/>
                </a:solidFill>
              </a:rPr>
              <a:t>Non-conforming</a:t>
            </a:r>
            <a:endParaRPr lang="en-US" dirty="0">
              <a:solidFill>
                <a:schemeClr val="bg1"/>
              </a:solidFill>
            </a:endParaRPr>
          </a:p>
        </p:txBody>
      </p:sp>
    </p:spTree>
    <p:extLst>
      <p:ext uri="{BB962C8B-B14F-4D97-AF65-F5344CB8AC3E}">
        <p14:creationId xmlns:p14="http://schemas.microsoft.com/office/powerpoint/2010/main" val="1393876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VERGENT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1" y="-27374"/>
            <a:ext cx="9304421" cy="6898887"/>
          </a:xfrm>
          <a:prstGeom prst="rect">
            <a:avLst/>
          </a:prstGeom>
        </p:spPr>
      </p:pic>
      <p:sp>
        <p:nvSpPr>
          <p:cNvPr id="2" name="Title 1"/>
          <p:cNvSpPr>
            <a:spLocks noGrp="1"/>
          </p:cNvSpPr>
          <p:nvPr>
            <p:ph type="title"/>
          </p:nvPr>
        </p:nvSpPr>
        <p:spPr/>
        <p:txBody>
          <a:bodyPr>
            <a:normAutofit/>
          </a:bodyPr>
          <a:lstStyle/>
          <a:p>
            <a:pPr algn="l"/>
            <a:r>
              <a:rPr lang="en-US" sz="2800" b="1" dirty="0" smtClean="0">
                <a:solidFill>
                  <a:schemeClr val="bg1"/>
                </a:solidFill>
                <a:latin typeface="Open Sans"/>
                <a:ea typeface="+mn-ea"/>
                <a:cs typeface="Open Sans"/>
              </a:rPr>
              <a:t>SUCCESSFULLY DIVERGENT</a:t>
            </a:r>
            <a:endParaRPr lang="en-US" sz="2800" b="1" dirty="0">
              <a:solidFill>
                <a:schemeClr val="bg1"/>
              </a:solidFill>
              <a:latin typeface="Open Sans"/>
              <a:ea typeface="+mn-ea"/>
              <a:cs typeface="Open Sans"/>
            </a:endParaRPr>
          </a:p>
        </p:txBody>
      </p:sp>
      <p:sp>
        <p:nvSpPr>
          <p:cNvPr id="3" name="Content Placeholder 2"/>
          <p:cNvSpPr>
            <a:spLocks noGrp="1"/>
          </p:cNvSpPr>
          <p:nvPr>
            <p:ph idx="1"/>
          </p:nvPr>
        </p:nvSpPr>
        <p:spPr>
          <a:xfrm>
            <a:off x="457200" y="2820737"/>
            <a:ext cx="5280891" cy="3305426"/>
          </a:xfrm>
        </p:spPr>
        <p:txBody>
          <a:bodyPr>
            <a:normAutofit/>
          </a:bodyPr>
          <a:lstStyle/>
          <a:p>
            <a:pPr marL="288000" indent="-288000">
              <a:buClr>
                <a:schemeClr val="bg1"/>
              </a:buClr>
            </a:pPr>
            <a:r>
              <a:rPr lang="en-US" sz="1800" dirty="0" smtClean="0">
                <a:latin typeface="Open Sans"/>
                <a:cs typeface="Open Sans"/>
              </a:rPr>
              <a:t>Create the right environment</a:t>
            </a:r>
          </a:p>
          <a:p>
            <a:pPr marL="288000" indent="-288000">
              <a:buClr>
                <a:schemeClr val="bg1"/>
              </a:buClr>
            </a:pPr>
            <a:r>
              <a:rPr lang="en-US" sz="1800" dirty="0" smtClean="0">
                <a:latin typeface="Open Sans"/>
                <a:cs typeface="Open Sans"/>
              </a:rPr>
              <a:t>Defer judgment… evaluate </a:t>
            </a:r>
            <a:r>
              <a:rPr lang="en-US" sz="1800" dirty="0">
                <a:latin typeface="Open Sans"/>
                <a:cs typeface="Open Sans"/>
              </a:rPr>
              <a:t>later</a:t>
            </a:r>
          </a:p>
          <a:p>
            <a:pPr marL="288000" indent="-288000">
              <a:buClr>
                <a:schemeClr val="bg1"/>
              </a:buClr>
            </a:pPr>
            <a:r>
              <a:rPr lang="en-US" sz="1800" dirty="0" smtClean="0">
                <a:latin typeface="Open Sans"/>
                <a:cs typeface="Open Sans"/>
              </a:rPr>
              <a:t>Challenge </a:t>
            </a:r>
            <a:r>
              <a:rPr lang="en-US" sz="1800" dirty="0">
                <a:latin typeface="Open Sans"/>
                <a:cs typeface="Open Sans"/>
              </a:rPr>
              <a:t>someone to modify their idea, to build on it and improve it</a:t>
            </a:r>
          </a:p>
          <a:p>
            <a:pPr marL="288000" indent="-288000">
              <a:buClr>
                <a:schemeClr val="bg1"/>
              </a:buClr>
            </a:pPr>
            <a:r>
              <a:rPr lang="en-US" sz="1800" dirty="0">
                <a:latin typeface="Open Sans"/>
                <a:cs typeface="Open Sans"/>
              </a:rPr>
              <a:t>Ask </a:t>
            </a:r>
            <a:r>
              <a:rPr lang="en-US" sz="1800" dirty="0" smtClean="0">
                <a:latin typeface="Open Sans"/>
                <a:cs typeface="Open Sans"/>
              </a:rPr>
              <a:t>“what else?”</a:t>
            </a:r>
            <a:endParaRPr lang="en-US" sz="1800" dirty="0">
              <a:latin typeface="Open Sans"/>
              <a:cs typeface="Open Sans"/>
            </a:endParaRPr>
          </a:p>
          <a:p>
            <a:pPr marL="288000" indent="-288000">
              <a:buClr>
                <a:schemeClr val="bg1"/>
              </a:buClr>
            </a:pPr>
            <a:r>
              <a:rPr lang="en-US" sz="1800" dirty="0">
                <a:latin typeface="Open Sans"/>
                <a:cs typeface="Open Sans"/>
              </a:rPr>
              <a:t>Make connections with others ideas, spring board off them, build on </a:t>
            </a:r>
            <a:r>
              <a:rPr lang="en-US" sz="1800" dirty="0" smtClean="0">
                <a:latin typeface="Open Sans"/>
                <a:cs typeface="Open Sans"/>
              </a:rPr>
              <a:t>them</a:t>
            </a:r>
          </a:p>
          <a:p>
            <a:pPr marL="0" indent="0">
              <a:buNone/>
            </a:pPr>
            <a:endParaRPr lang="en-US" sz="1800" dirty="0">
              <a:latin typeface="Open Sans"/>
              <a:cs typeface="Open Sans"/>
            </a:endParaRPr>
          </a:p>
        </p:txBody>
      </p:sp>
    </p:spTree>
    <p:extLst>
      <p:ext uri="{BB962C8B-B14F-4D97-AF65-F5344CB8AC3E}">
        <p14:creationId xmlns:p14="http://schemas.microsoft.com/office/powerpoint/2010/main" val="39781628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nvergent.eps"/>
          <p:cNvPicPr>
            <a:picLocks noChangeAspect="1"/>
          </p:cNvPicPr>
          <p:nvPr/>
        </p:nvPicPr>
        <p:blipFill rotWithShape="1">
          <a:blip r:embed="rId3">
            <a:extLst>
              <a:ext uri="{28A0092B-C50C-407E-A947-70E740481C1C}">
                <a14:useLocalDpi xmlns:a14="http://schemas.microsoft.com/office/drawing/2010/main" val="0"/>
              </a:ext>
            </a:extLst>
          </a:blip>
          <a:srcRect l="6878"/>
          <a:stretch/>
        </p:blipFill>
        <p:spPr>
          <a:xfrm>
            <a:off x="-120317" y="0"/>
            <a:ext cx="9264317" cy="6858000"/>
          </a:xfrm>
          <a:prstGeom prst="rect">
            <a:avLst/>
          </a:prstGeom>
        </p:spPr>
      </p:pic>
      <p:sp>
        <p:nvSpPr>
          <p:cNvPr id="3" name="TextBox 2"/>
          <p:cNvSpPr txBox="1"/>
          <p:nvPr/>
        </p:nvSpPr>
        <p:spPr>
          <a:xfrm rot="1819321">
            <a:off x="-42874" y="1373291"/>
            <a:ext cx="2286000" cy="369332"/>
          </a:xfrm>
          <a:prstGeom prst="rect">
            <a:avLst/>
          </a:prstGeom>
          <a:noFill/>
        </p:spPr>
        <p:txBody>
          <a:bodyPr wrap="square" rtlCol="0">
            <a:spAutoFit/>
          </a:bodyPr>
          <a:lstStyle/>
          <a:p>
            <a:r>
              <a:rPr lang="en-US" dirty="0" smtClean="0">
                <a:solidFill>
                  <a:schemeClr val="bg1"/>
                </a:solidFill>
              </a:rPr>
              <a:t>Narrow down</a:t>
            </a:r>
            <a:endParaRPr lang="en-US" dirty="0">
              <a:solidFill>
                <a:schemeClr val="bg1"/>
              </a:solidFill>
            </a:endParaRPr>
          </a:p>
        </p:txBody>
      </p:sp>
      <p:sp>
        <p:nvSpPr>
          <p:cNvPr id="4" name="TextBox 3"/>
          <p:cNvSpPr txBox="1"/>
          <p:nvPr/>
        </p:nvSpPr>
        <p:spPr>
          <a:xfrm rot="1177327">
            <a:off x="-20346" y="2103805"/>
            <a:ext cx="2286000" cy="369332"/>
          </a:xfrm>
          <a:prstGeom prst="rect">
            <a:avLst/>
          </a:prstGeom>
          <a:noFill/>
        </p:spPr>
        <p:txBody>
          <a:bodyPr wrap="square" rtlCol="0">
            <a:spAutoFit/>
          </a:bodyPr>
          <a:lstStyle/>
          <a:p>
            <a:r>
              <a:rPr lang="en-US" dirty="0" smtClean="0">
                <a:solidFill>
                  <a:schemeClr val="bg1"/>
                </a:solidFill>
              </a:rPr>
              <a:t>Come to a closure</a:t>
            </a:r>
            <a:endParaRPr lang="en-US" dirty="0">
              <a:solidFill>
                <a:schemeClr val="bg1"/>
              </a:solidFill>
            </a:endParaRPr>
          </a:p>
        </p:txBody>
      </p:sp>
      <p:sp>
        <p:nvSpPr>
          <p:cNvPr id="5" name="TextBox 4"/>
          <p:cNvSpPr txBox="1"/>
          <p:nvPr/>
        </p:nvSpPr>
        <p:spPr>
          <a:xfrm rot="495380">
            <a:off x="-8775" y="2707763"/>
            <a:ext cx="2286000" cy="369332"/>
          </a:xfrm>
          <a:prstGeom prst="rect">
            <a:avLst/>
          </a:prstGeom>
          <a:noFill/>
        </p:spPr>
        <p:txBody>
          <a:bodyPr wrap="square" rtlCol="0">
            <a:spAutoFit/>
          </a:bodyPr>
          <a:lstStyle/>
          <a:p>
            <a:r>
              <a:rPr lang="en-US" dirty="0" smtClean="0">
                <a:solidFill>
                  <a:schemeClr val="bg1"/>
                </a:solidFill>
              </a:rPr>
              <a:t>Judging</a:t>
            </a:r>
            <a:endParaRPr lang="en-US" dirty="0">
              <a:solidFill>
                <a:schemeClr val="bg1"/>
              </a:solidFill>
            </a:endParaRPr>
          </a:p>
        </p:txBody>
      </p:sp>
      <p:sp>
        <p:nvSpPr>
          <p:cNvPr id="6" name="TextBox 5"/>
          <p:cNvSpPr txBox="1"/>
          <p:nvPr/>
        </p:nvSpPr>
        <p:spPr>
          <a:xfrm rot="21125130">
            <a:off x="-9809" y="4003058"/>
            <a:ext cx="2286000" cy="369332"/>
          </a:xfrm>
          <a:prstGeom prst="rect">
            <a:avLst/>
          </a:prstGeom>
          <a:noFill/>
        </p:spPr>
        <p:txBody>
          <a:bodyPr wrap="square" rtlCol="0">
            <a:spAutoFit/>
          </a:bodyPr>
          <a:lstStyle/>
          <a:p>
            <a:r>
              <a:rPr lang="en-US" dirty="0" smtClean="0">
                <a:solidFill>
                  <a:schemeClr val="bg1"/>
                </a:solidFill>
              </a:rPr>
              <a:t>Evaluating</a:t>
            </a:r>
            <a:endParaRPr lang="en-US" dirty="0">
              <a:solidFill>
                <a:schemeClr val="bg1"/>
              </a:solidFill>
            </a:endParaRPr>
          </a:p>
        </p:txBody>
      </p:sp>
      <p:sp>
        <p:nvSpPr>
          <p:cNvPr id="7" name="TextBox 6"/>
          <p:cNvSpPr txBox="1"/>
          <p:nvPr/>
        </p:nvSpPr>
        <p:spPr>
          <a:xfrm rot="20656058">
            <a:off x="113779" y="4570232"/>
            <a:ext cx="2286000" cy="369332"/>
          </a:xfrm>
          <a:prstGeom prst="rect">
            <a:avLst/>
          </a:prstGeom>
          <a:noFill/>
        </p:spPr>
        <p:txBody>
          <a:bodyPr wrap="square" rtlCol="0">
            <a:spAutoFit/>
          </a:bodyPr>
          <a:lstStyle/>
          <a:p>
            <a:r>
              <a:rPr lang="en-US" dirty="0" err="1" smtClean="0">
                <a:solidFill>
                  <a:schemeClr val="bg1"/>
                </a:solidFill>
              </a:rPr>
              <a:t>Analysing</a:t>
            </a:r>
            <a:endParaRPr lang="en-US" dirty="0">
              <a:solidFill>
                <a:schemeClr val="bg1"/>
              </a:solidFill>
            </a:endParaRPr>
          </a:p>
        </p:txBody>
      </p:sp>
      <p:sp>
        <p:nvSpPr>
          <p:cNvPr id="8" name="TextBox 7"/>
          <p:cNvSpPr txBox="1"/>
          <p:nvPr/>
        </p:nvSpPr>
        <p:spPr>
          <a:xfrm>
            <a:off x="29343" y="3351078"/>
            <a:ext cx="2286000" cy="369332"/>
          </a:xfrm>
          <a:prstGeom prst="rect">
            <a:avLst/>
          </a:prstGeom>
          <a:noFill/>
        </p:spPr>
        <p:txBody>
          <a:bodyPr wrap="square" rtlCol="0">
            <a:spAutoFit/>
          </a:bodyPr>
          <a:lstStyle/>
          <a:p>
            <a:r>
              <a:rPr lang="en-US" dirty="0" smtClean="0">
                <a:solidFill>
                  <a:schemeClr val="bg1"/>
                </a:solidFill>
              </a:rPr>
              <a:t>Deciding</a:t>
            </a:r>
            <a:endParaRPr lang="en-US" dirty="0">
              <a:solidFill>
                <a:schemeClr val="bg1"/>
              </a:solidFill>
            </a:endParaRPr>
          </a:p>
        </p:txBody>
      </p:sp>
      <p:sp>
        <p:nvSpPr>
          <p:cNvPr id="9" name="Rectangle 8"/>
          <p:cNvSpPr/>
          <p:nvPr/>
        </p:nvSpPr>
        <p:spPr>
          <a:xfrm>
            <a:off x="3315369" y="305620"/>
            <a:ext cx="4572000" cy="1477328"/>
          </a:xfrm>
          <a:prstGeom prst="rect">
            <a:avLst/>
          </a:prstGeom>
        </p:spPr>
        <p:txBody>
          <a:bodyPr>
            <a:spAutoFit/>
          </a:bodyPr>
          <a:lstStyle/>
          <a:p>
            <a:pPr>
              <a:defRPr/>
            </a:pPr>
            <a:r>
              <a:rPr lang="en-US" b="1" dirty="0" smtClean="0">
                <a:solidFill>
                  <a:schemeClr val="bg1"/>
                </a:solidFill>
                <a:latin typeface="Open Sans"/>
                <a:cs typeface="Open Sans"/>
              </a:rPr>
              <a:t>CONVERGENT THINKING</a:t>
            </a:r>
          </a:p>
          <a:p>
            <a:pPr>
              <a:defRPr/>
            </a:pPr>
            <a:r>
              <a:rPr lang="en-US" dirty="0">
                <a:latin typeface="Open Sans"/>
                <a:cs typeface="Open Sans"/>
              </a:rPr>
              <a:t>Convergent thinking is the type of </a:t>
            </a:r>
            <a:r>
              <a:rPr lang="en-US" dirty="0" smtClean="0">
                <a:latin typeface="Open Sans"/>
                <a:cs typeface="Open Sans"/>
              </a:rPr>
              <a:t>thinking that helps move towards a point.  It is about selecting and making a choice.</a:t>
            </a:r>
          </a:p>
        </p:txBody>
      </p:sp>
      <p:sp>
        <p:nvSpPr>
          <p:cNvPr id="11" name="TextBox 10"/>
          <p:cNvSpPr txBox="1"/>
          <p:nvPr/>
        </p:nvSpPr>
        <p:spPr>
          <a:xfrm rot="20074348">
            <a:off x="75093" y="5349322"/>
            <a:ext cx="2286000" cy="369332"/>
          </a:xfrm>
          <a:prstGeom prst="rect">
            <a:avLst/>
          </a:prstGeom>
          <a:noFill/>
        </p:spPr>
        <p:txBody>
          <a:bodyPr wrap="square" rtlCol="0">
            <a:spAutoFit/>
          </a:bodyPr>
          <a:lstStyle/>
          <a:p>
            <a:r>
              <a:rPr lang="en-US" dirty="0" smtClean="0">
                <a:solidFill>
                  <a:schemeClr val="bg1"/>
                </a:solidFill>
              </a:rPr>
              <a:t>Critique</a:t>
            </a:r>
            <a:endParaRPr lang="en-US" dirty="0">
              <a:solidFill>
                <a:schemeClr val="bg1"/>
              </a:solidFill>
            </a:endParaRPr>
          </a:p>
        </p:txBody>
      </p:sp>
    </p:spTree>
    <p:extLst>
      <p:ext uri="{BB962C8B-B14F-4D97-AF65-F5344CB8AC3E}">
        <p14:creationId xmlns:p14="http://schemas.microsoft.com/office/powerpoint/2010/main" val="19665110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vergen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74" y="-54750"/>
            <a:ext cx="9718842" cy="7059804"/>
          </a:xfrm>
          <a:prstGeom prst="rect">
            <a:avLst/>
          </a:prstGeom>
        </p:spPr>
      </p:pic>
      <p:sp>
        <p:nvSpPr>
          <p:cNvPr id="2" name="Title 1"/>
          <p:cNvSpPr>
            <a:spLocks noGrp="1"/>
          </p:cNvSpPr>
          <p:nvPr>
            <p:ph type="title"/>
          </p:nvPr>
        </p:nvSpPr>
        <p:spPr>
          <a:xfrm>
            <a:off x="699645" y="1839206"/>
            <a:ext cx="8229600" cy="1143000"/>
          </a:xfrm>
        </p:spPr>
        <p:txBody>
          <a:bodyPr>
            <a:normAutofit/>
          </a:bodyPr>
          <a:lstStyle/>
          <a:p>
            <a:r>
              <a:rPr lang="en-US" sz="2400" b="1" dirty="0" smtClean="0">
                <a:solidFill>
                  <a:schemeClr val="bg1"/>
                </a:solidFill>
                <a:latin typeface="Open Sans"/>
                <a:ea typeface="+mn-ea"/>
                <a:cs typeface="Open Sans"/>
              </a:rPr>
              <a:t>SUCCESSFULLY CONVERGENT</a:t>
            </a:r>
            <a:endParaRPr lang="en-US" sz="2400" b="1" dirty="0">
              <a:solidFill>
                <a:schemeClr val="bg1"/>
              </a:solidFill>
              <a:latin typeface="Open Sans"/>
              <a:ea typeface="+mn-ea"/>
              <a:cs typeface="Open Sans"/>
            </a:endParaRPr>
          </a:p>
        </p:txBody>
      </p:sp>
      <p:sp>
        <p:nvSpPr>
          <p:cNvPr id="3" name="Content Placeholder 2"/>
          <p:cNvSpPr>
            <a:spLocks noGrp="1"/>
          </p:cNvSpPr>
          <p:nvPr>
            <p:ph idx="1"/>
          </p:nvPr>
        </p:nvSpPr>
        <p:spPr>
          <a:xfrm>
            <a:off x="2288310" y="2912936"/>
            <a:ext cx="8229600" cy="2974640"/>
          </a:xfrm>
        </p:spPr>
        <p:txBody>
          <a:bodyPr>
            <a:normAutofit/>
          </a:bodyPr>
          <a:lstStyle/>
          <a:p>
            <a:pPr marL="288000" indent="-288000"/>
            <a:r>
              <a:rPr lang="en-US" sz="1800" dirty="0" smtClean="0">
                <a:latin typeface="Open Sans"/>
                <a:cs typeface="Open Sans"/>
              </a:rPr>
              <a:t>Don’t stop with the first good idea</a:t>
            </a:r>
          </a:p>
          <a:p>
            <a:pPr marL="288000" indent="-288000"/>
            <a:r>
              <a:rPr lang="en-US" sz="1800" dirty="0" smtClean="0">
                <a:latin typeface="Open Sans"/>
                <a:cs typeface="Open Sans"/>
              </a:rPr>
              <a:t>Eliminate bad ideas quickly</a:t>
            </a:r>
          </a:p>
          <a:p>
            <a:pPr marL="288000" indent="-288000"/>
            <a:r>
              <a:rPr lang="en-US" sz="1800" dirty="0" smtClean="0">
                <a:latin typeface="Open Sans"/>
                <a:cs typeface="Open Sans"/>
              </a:rPr>
              <a:t>Close </a:t>
            </a:r>
            <a:r>
              <a:rPr lang="en-US" sz="1800" dirty="0">
                <a:latin typeface="Open Sans"/>
                <a:cs typeface="Open Sans"/>
              </a:rPr>
              <a:t>everything</a:t>
            </a:r>
            <a:r>
              <a:rPr lang="en-US" sz="1800" dirty="0" smtClean="0">
                <a:latin typeface="Open Sans"/>
                <a:cs typeface="Open Sans"/>
              </a:rPr>
              <a:t> you open</a:t>
            </a:r>
          </a:p>
          <a:p>
            <a:pPr marL="288000" indent="-288000"/>
            <a:r>
              <a:rPr lang="en-US" sz="1800" dirty="0" smtClean="0">
                <a:latin typeface="Open Sans"/>
                <a:cs typeface="Open Sans"/>
              </a:rPr>
              <a:t>Have agreed criteria for your selection</a:t>
            </a:r>
          </a:p>
          <a:p>
            <a:pPr marL="288000" indent="-288000"/>
            <a:r>
              <a:rPr lang="en-US" sz="1800" dirty="0" smtClean="0">
                <a:latin typeface="Open Sans"/>
                <a:cs typeface="Open Sans"/>
              </a:rPr>
              <a:t>The problem is well understood</a:t>
            </a:r>
            <a:endParaRPr lang="en-US" sz="1800" dirty="0">
              <a:latin typeface="Open Sans"/>
              <a:cs typeface="Open Sans"/>
            </a:endParaRPr>
          </a:p>
          <a:p>
            <a:pPr marL="288000" indent="-288000"/>
            <a:endParaRPr lang="en-US" sz="1800" dirty="0">
              <a:latin typeface="Open Sans"/>
              <a:cs typeface="Open Sans"/>
            </a:endParaRPr>
          </a:p>
        </p:txBody>
      </p:sp>
    </p:spTree>
    <p:extLst>
      <p:ext uri="{BB962C8B-B14F-4D97-AF65-F5344CB8AC3E}">
        <p14:creationId xmlns:p14="http://schemas.microsoft.com/office/powerpoint/2010/main" val="8106358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verge_converg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16" y="-22279"/>
            <a:ext cx="9772316" cy="6880279"/>
          </a:xfrm>
          <a:prstGeom prst="rect">
            <a:avLst/>
          </a:prstGeom>
        </p:spPr>
      </p:pic>
      <p:sp>
        <p:nvSpPr>
          <p:cNvPr id="2" name="Title 1"/>
          <p:cNvSpPr>
            <a:spLocks noGrp="1"/>
          </p:cNvSpPr>
          <p:nvPr>
            <p:ph type="title"/>
          </p:nvPr>
        </p:nvSpPr>
        <p:spPr/>
        <p:txBody>
          <a:bodyPr>
            <a:normAutofit/>
          </a:bodyPr>
          <a:lstStyle/>
          <a:p>
            <a:pPr algn="l"/>
            <a:r>
              <a:rPr lang="en-US" sz="3600" b="1" dirty="0" smtClean="0">
                <a:latin typeface="Open Sans"/>
                <a:cs typeface="Open Sans"/>
              </a:rPr>
              <a:t>BALANCE TWO THINKING STYLES</a:t>
            </a:r>
            <a:endParaRPr lang="en-US" sz="3600" b="1" dirty="0">
              <a:latin typeface="Open Sans"/>
              <a:cs typeface="Open Sans"/>
            </a:endParaRPr>
          </a:p>
        </p:txBody>
      </p:sp>
      <p:sp>
        <p:nvSpPr>
          <p:cNvPr id="3" name="Content Placeholder 2"/>
          <p:cNvSpPr>
            <a:spLocks noGrp="1"/>
          </p:cNvSpPr>
          <p:nvPr>
            <p:ph idx="1"/>
          </p:nvPr>
        </p:nvSpPr>
        <p:spPr>
          <a:xfrm>
            <a:off x="480290" y="995940"/>
            <a:ext cx="7774709" cy="4525963"/>
          </a:xfrm>
        </p:spPr>
        <p:txBody>
          <a:bodyPr>
            <a:normAutofit/>
          </a:bodyPr>
          <a:lstStyle/>
          <a:p>
            <a:pPr marL="0" indent="0">
              <a:spcBef>
                <a:spcPts val="0"/>
              </a:spcBef>
              <a:buNone/>
              <a:defRPr/>
            </a:pPr>
            <a:endParaRPr lang="en-US" sz="1800" dirty="0">
              <a:latin typeface="Open Sans"/>
              <a:cs typeface="Open Sans"/>
            </a:endParaRPr>
          </a:p>
          <a:p>
            <a:pPr marL="171450" indent="-171450"/>
            <a:r>
              <a:rPr lang="en-US" sz="1800" dirty="0">
                <a:latin typeface="Open Sans"/>
                <a:cs typeface="Open Sans"/>
              </a:rPr>
              <a:t>Each thinking style plays a critical role in coming up with creative solutions</a:t>
            </a:r>
          </a:p>
          <a:p>
            <a:pPr marL="171450" indent="-171450"/>
            <a:r>
              <a:rPr lang="en-US" sz="1800" dirty="0" smtClean="0">
                <a:latin typeface="Open Sans"/>
                <a:cs typeface="Open Sans"/>
              </a:rPr>
              <a:t>Disconnect </a:t>
            </a:r>
            <a:r>
              <a:rPr lang="en-US" sz="1800" dirty="0">
                <a:latin typeface="Open Sans"/>
                <a:cs typeface="Open Sans"/>
              </a:rPr>
              <a:t>happens if only one style is adopted</a:t>
            </a:r>
          </a:p>
          <a:p>
            <a:pPr marL="171450" indent="-171450"/>
            <a:r>
              <a:rPr lang="en-US" sz="1800" dirty="0">
                <a:latin typeface="Open Sans"/>
                <a:cs typeface="Open Sans"/>
              </a:rPr>
              <a:t>Too much divergence and things may not get moving as quickly as they should, lose focus</a:t>
            </a:r>
          </a:p>
          <a:p>
            <a:pPr marL="171450" indent="-171450"/>
            <a:r>
              <a:rPr lang="en-US" sz="1800" dirty="0">
                <a:latin typeface="Open Sans"/>
                <a:cs typeface="Open Sans"/>
              </a:rPr>
              <a:t>Converge too early and may miss out on some great ideas/answers to the </a:t>
            </a:r>
            <a:r>
              <a:rPr lang="en-US" sz="1800" dirty="0" smtClean="0">
                <a:latin typeface="Open Sans"/>
                <a:cs typeface="Open Sans"/>
              </a:rPr>
              <a:t>problem</a:t>
            </a:r>
            <a:endParaRPr lang="en-US" sz="1800" dirty="0">
              <a:latin typeface="Open Sans"/>
              <a:cs typeface="Open Sans"/>
            </a:endParaRPr>
          </a:p>
        </p:txBody>
      </p:sp>
    </p:spTree>
    <p:extLst>
      <p:ext uri="{BB962C8B-B14F-4D97-AF65-F5344CB8AC3E}">
        <p14:creationId xmlns:p14="http://schemas.microsoft.com/office/powerpoint/2010/main" val="21209113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descr="ProjectPl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92403"/>
            <a:ext cx="16149500" cy="8874403"/>
          </a:xfrm>
          <a:prstGeom prst="rect">
            <a:avLst/>
          </a:prstGeom>
        </p:spPr>
      </p:pic>
    </p:spTree>
    <p:extLst>
      <p:ext uri="{BB962C8B-B14F-4D97-AF65-F5344CB8AC3E}">
        <p14:creationId xmlns:p14="http://schemas.microsoft.com/office/powerpoint/2010/main" val="17517864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5232</TotalTime>
  <Words>2790</Words>
  <Application>Microsoft Macintosh PowerPoint</Application>
  <PresentationFormat>On-screen Show (4:3)</PresentationFormat>
  <Paragraphs>292</Paragraphs>
  <Slides>18</Slides>
  <Notes>17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SUCCESSFULLY DIVERGENT</vt:lpstr>
      <vt:lpstr>PowerPoint Presentation</vt:lpstr>
      <vt:lpstr>SUCCESSFULLY CONVERGENT</vt:lpstr>
      <vt:lpstr>BALANCE TWO THINKING STYLES</vt:lpstr>
      <vt:lpstr>      </vt:lpstr>
      <vt:lpstr>Big problems become small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ThoughtWorks Australia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Linton</dc:creator>
  <cp:lastModifiedBy>Thought Worker</cp:lastModifiedBy>
  <cp:revision>79</cp:revision>
  <dcterms:created xsi:type="dcterms:W3CDTF">2012-11-11T12:03:47Z</dcterms:created>
  <dcterms:modified xsi:type="dcterms:W3CDTF">2014-04-08T06:43:45Z</dcterms:modified>
</cp:coreProperties>
</file>